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300" r:id="rId5"/>
    <p:sldId id="308" r:id="rId6"/>
    <p:sldId id="309" r:id="rId7"/>
    <p:sldId id="310" r:id="rId8"/>
    <p:sldId id="311" r:id="rId9"/>
    <p:sldId id="313" r:id="rId10"/>
    <p:sldId id="314" r:id="rId11"/>
    <p:sldId id="316" r:id="rId12"/>
    <p:sldId id="322" r:id="rId13"/>
    <p:sldId id="323" r:id="rId14"/>
    <p:sldId id="318"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197C49-252A-4698-BDD7-B7BEF39E5157}" v="18" dt="2025-04-19T09:55:04.925"/>
  </p1510:revLst>
</p1510:revInfo>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72"/>
  </p:normalViewPr>
  <p:slideViewPr>
    <p:cSldViewPr snapToGrid="0">
      <p:cViewPr varScale="1">
        <p:scale>
          <a:sx n="78" d="100"/>
          <a:sy n="78" d="100"/>
        </p:scale>
        <p:origin x="878" y="-283"/>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 Agnihotri" userId="b813ebc2429bb0c8" providerId="LiveId" clId="{D3197C49-252A-4698-BDD7-B7BEF39E5157}"/>
    <pc:docChg chg="custSel modSld">
      <pc:chgData name="Neha Agnihotri" userId="b813ebc2429bb0c8" providerId="LiveId" clId="{D3197C49-252A-4698-BDD7-B7BEF39E5157}" dt="2025-04-21T17:28:49.618" v="155" actId="27636"/>
      <pc:docMkLst>
        <pc:docMk/>
      </pc:docMkLst>
      <pc:sldChg chg="addSp modSp mod">
        <pc:chgData name="Neha Agnihotri" userId="b813ebc2429bb0c8" providerId="LiveId" clId="{D3197C49-252A-4698-BDD7-B7BEF39E5157}" dt="2025-04-21T17:28:49.618" v="155" actId="27636"/>
        <pc:sldMkLst>
          <pc:docMk/>
          <pc:sldMk cId="4186662264" sldId="300"/>
        </pc:sldMkLst>
        <pc:spChg chg="mod">
          <ac:chgData name="Neha Agnihotri" userId="b813ebc2429bb0c8" providerId="LiveId" clId="{D3197C49-252A-4698-BDD7-B7BEF39E5157}" dt="2025-04-21T17:28:49.618" v="155" actId="27636"/>
          <ac:spMkLst>
            <pc:docMk/>
            <pc:sldMk cId="4186662264" sldId="300"/>
            <ac:spMk id="2" creationId="{51DF3D98-3C30-4CFC-8643-C81E829C8C25}"/>
          </ac:spMkLst>
        </pc:spChg>
        <pc:picChg chg="add mod">
          <ac:chgData name="Neha Agnihotri" userId="b813ebc2429bb0c8" providerId="LiveId" clId="{D3197C49-252A-4698-BDD7-B7BEF39E5157}" dt="2025-04-19T09:48:41.792" v="29" actId="1076"/>
          <ac:picMkLst>
            <pc:docMk/>
            <pc:sldMk cId="4186662264" sldId="300"/>
            <ac:picMk id="4" creationId="{6C3B69DB-2A1D-3FED-BBB2-4FEF610970AF}"/>
          </ac:picMkLst>
        </pc:picChg>
      </pc:sldChg>
      <pc:sldChg chg="addSp modSp mod">
        <pc:chgData name="Neha Agnihotri" userId="b813ebc2429bb0c8" providerId="LiveId" clId="{D3197C49-252A-4698-BDD7-B7BEF39E5157}" dt="2025-04-19T09:48:49.881" v="31" actId="1076"/>
        <pc:sldMkLst>
          <pc:docMk/>
          <pc:sldMk cId="2403403966" sldId="308"/>
        </pc:sldMkLst>
        <pc:spChg chg="mod">
          <ac:chgData name="Neha Agnihotri" userId="b813ebc2429bb0c8" providerId="LiveId" clId="{D3197C49-252A-4698-BDD7-B7BEF39E5157}" dt="2025-04-19T09:10:15.348" v="6" actId="27636"/>
          <ac:spMkLst>
            <pc:docMk/>
            <pc:sldMk cId="2403403966" sldId="308"/>
            <ac:spMk id="9" creationId="{49F04B66-5C68-5FD6-773C-3016CF0ACCE4}"/>
          </ac:spMkLst>
        </pc:spChg>
        <pc:picChg chg="add mod">
          <ac:chgData name="Neha Agnihotri" userId="b813ebc2429bb0c8" providerId="LiveId" clId="{D3197C49-252A-4698-BDD7-B7BEF39E5157}" dt="2025-04-19T09:10:07.913" v="4" actId="14100"/>
          <ac:picMkLst>
            <pc:docMk/>
            <pc:sldMk cId="2403403966" sldId="308"/>
            <ac:picMk id="3" creationId="{CED484CD-C5BA-772B-BC22-5062DF597DED}"/>
          </ac:picMkLst>
        </pc:picChg>
        <pc:picChg chg="add mod">
          <ac:chgData name="Neha Agnihotri" userId="b813ebc2429bb0c8" providerId="LiveId" clId="{D3197C49-252A-4698-BDD7-B7BEF39E5157}" dt="2025-04-19T09:48:49.881" v="31" actId="1076"/>
          <ac:picMkLst>
            <pc:docMk/>
            <pc:sldMk cId="2403403966" sldId="308"/>
            <ac:picMk id="4" creationId="{2B9E2C39-141A-D704-BF73-06D2E30997FE}"/>
          </ac:picMkLst>
        </pc:picChg>
      </pc:sldChg>
      <pc:sldChg chg="addSp modSp mod">
        <pc:chgData name="Neha Agnihotri" userId="b813ebc2429bb0c8" providerId="LiveId" clId="{D3197C49-252A-4698-BDD7-B7BEF39E5157}" dt="2025-04-19T09:49:03.047" v="34" actId="1076"/>
        <pc:sldMkLst>
          <pc:docMk/>
          <pc:sldMk cId="3306624060" sldId="309"/>
        </pc:sldMkLst>
        <pc:picChg chg="add mod">
          <ac:chgData name="Neha Agnihotri" userId="b813ebc2429bb0c8" providerId="LiveId" clId="{D3197C49-252A-4698-BDD7-B7BEF39E5157}" dt="2025-04-19T09:10:55.899" v="10" actId="14100"/>
          <ac:picMkLst>
            <pc:docMk/>
            <pc:sldMk cId="3306624060" sldId="309"/>
            <ac:picMk id="4" creationId="{DB3686C1-9E53-E274-2BA3-4F340DB3FBA1}"/>
          </ac:picMkLst>
        </pc:picChg>
        <pc:picChg chg="add mod">
          <ac:chgData name="Neha Agnihotri" userId="b813ebc2429bb0c8" providerId="LiveId" clId="{D3197C49-252A-4698-BDD7-B7BEF39E5157}" dt="2025-04-19T09:49:03.047" v="34" actId="1076"/>
          <ac:picMkLst>
            <pc:docMk/>
            <pc:sldMk cId="3306624060" sldId="309"/>
            <ac:picMk id="6" creationId="{FBA912EB-E340-924B-B32C-11EC9C39F15C}"/>
          </ac:picMkLst>
        </pc:picChg>
      </pc:sldChg>
      <pc:sldChg chg="addSp modSp mod">
        <pc:chgData name="Neha Agnihotri" userId="b813ebc2429bb0c8" providerId="LiveId" clId="{D3197C49-252A-4698-BDD7-B7BEF39E5157}" dt="2025-04-19T09:53:43.598" v="51" actId="12"/>
        <pc:sldMkLst>
          <pc:docMk/>
          <pc:sldMk cId="3979446328" sldId="310"/>
        </pc:sldMkLst>
        <pc:spChg chg="mod">
          <ac:chgData name="Neha Agnihotri" userId="b813ebc2429bb0c8" providerId="LiveId" clId="{D3197C49-252A-4698-BDD7-B7BEF39E5157}" dt="2025-04-19T09:53:43.598" v="51" actId="12"/>
          <ac:spMkLst>
            <pc:docMk/>
            <pc:sldMk cId="3979446328" sldId="310"/>
            <ac:spMk id="3" creationId="{8A7C2841-47C6-02F9-83CF-508A0ADF02EB}"/>
          </ac:spMkLst>
        </pc:spChg>
        <pc:picChg chg="add mod">
          <ac:chgData name="Neha Agnihotri" userId="b813ebc2429bb0c8" providerId="LiveId" clId="{D3197C49-252A-4698-BDD7-B7BEF39E5157}" dt="2025-04-19T09:49:07.162" v="35"/>
          <ac:picMkLst>
            <pc:docMk/>
            <pc:sldMk cId="3979446328" sldId="310"/>
            <ac:picMk id="5" creationId="{25BEC803-39F3-699D-7C3B-529652446B6D}"/>
          </ac:picMkLst>
        </pc:picChg>
      </pc:sldChg>
      <pc:sldChg chg="addSp modSp mod">
        <pc:chgData name="Neha Agnihotri" userId="b813ebc2429bb0c8" providerId="LiveId" clId="{D3197C49-252A-4698-BDD7-B7BEF39E5157}" dt="2025-04-19T09:49:24.645" v="37" actId="1076"/>
        <pc:sldMkLst>
          <pc:docMk/>
          <pc:sldMk cId="4055295861" sldId="311"/>
        </pc:sldMkLst>
        <pc:picChg chg="add mod">
          <ac:chgData name="Neha Agnihotri" userId="b813ebc2429bb0c8" providerId="LiveId" clId="{D3197C49-252A-4698-BDD7-B7BEF39E5157}" dt="2025-04-19T09:49:24.645" v="37" actId="1076"/>
          <ac:picMkLst>
            <pc:docMk/>
            <pc:sldMk cId="4055295861" sldId="311"/>
            <ac:picMk id="5" creationId="{58AA74B5-0ADC-1388-A17E-C9155E15FDCB}"/>
          </ac:picMkLst>
        </pc:picChg>
      </pc:sldChg>
      <pc:sldChg chg="addSp delSp modSp mod">
        <pc:chgData name="Neha Agnihotri" userId="b813ebc2429bb0c8" providerId="LiveId" clId="{D3197C49-252A-4698-BDD7-B7BEF39E5157}" dt="2025-04-19T09:49:28.624" v="38"/>
        <pc:sldMkLst>
          <pc:docMk/>
          <pc:sldMk cId="100933427" sldId="313"/>
        </pc:sldMkLst>
        <pc:spChg chg="mod">
          <ac:chgData name="Neha Agnihotri" userId="b813ebc2429bb0c8" providerId="LiveId" clId="{D3197C49-252A-4698-BDD7-B7BEF39E5157}" dt="2025-04-19T09:12:47.386" v="24" actId="14100"/>
          <ac:spMkLst>
            <pc:docMk/>
            <pc:sldMk cId="100933427" sldId="313"/>
            <ac:spMk id="3" creationId="{E3E887FC-D1FD-80FF-11CA-504D9B1DB934}"/>
          </ac:spMkLst>
        </pc:spChg>
        <pc:spChg chg="mod">
          <ac:chgData name="Neha Agnihotri" userId="b813ebc2429bb0c8" providerId="LiveId" clId="{D3197C49-252A-4698-BDD7-B7BEF39E5157}" dt="2025-04-19T09:12:43.933" v="23" actId="27636"/>
          <ac:spMkLst>
            <pc:docMk/>
            <pc:sldMk cId="100933427" sldId="313"/>
            <ac:spMk id="4" creationId="{FBDA9D2C-79E5-25CF-E4A6-2AA9C1BE822E}"/>
          </ac:spMkLst>
        </pc:spChg>
        <pc:picChg chg="add mod">
          <ac:chgData name="Neha Agnihotri" userId="b813ebc2429bb0c8" providerId="LiveId" clId="{D3197C49-252A-4698-BDD7-B7BEF39E5157}" dt="2025-04-19T09:12:36.166" v="21" actId="14100"/>
          <ac:picMkLst>
            <pc:docMk/>
            <pc:sldMk cId="100933427" sldId="313"/>
            <ac:picMk id="18" creationId="{C5C6515C-A10A-F59D-58ED-11D8C947A0E3}"/>
          </ac:picMkLst>
        </pc:picChg>
        <pc:picChg chg="add mod">
          <ac:chgData name="Neha Agnihotri" userId="b813ebc2429bb0c8" providerId="LiveId" clId="{D3197C49-252A-4698-BDD7-B7BEF39E5157}" dt="2025-04-19T09:49:28.624" v="38"/>
          <ac:picMkLst>
            <pc:docMk/>
            <pc:sldMk cId="100933427" sldId="313"/>
            <ac:picMk id="19" creationId="{6A53F470-6001-C8A2-36C4-EBA48E51479F}"/>
          </ac:picMkLst>
        </pc:picChg>
      </pc:sldChg>
      <pc:sldChg chg="addSp modSp mod">
        <pc:chgData name="Neha Agnihotri" userId="b813ebc2429bb0c8" providerId="LiveId" clId="{D3197C49-252A-4698-BDD7-B7BEF39E5157}" dt="2025-04-19T09:57:12.607" v="113" actId="27636"/>
        <pc:sldMkLst>
          <pc:docMk/>
          <pc:sldMk cId="3769614625" sldId="314"/>
        </pc:sldMkLst>
        <pc:spChg chg="mod">
          <ac:chgData name="Neha Agnihotri" userId="b813ebc2429bb0c8" providerId="LiveId" clId="{D3197C49-252A-4698-BDD7-B7BEF39E5157}" dt="2025-04-19T09:54:38.339" v="56" actId="113"/>
          <ac:spMkLst>
            <pc:docMk/>
            <pc:sldMk cId="3769614625" sldId="314"/>
            <ac:spMk id="6" creationId="{6993533C-26FD-AEBE-6ACB-A4F973ACAD69}"/>
          </ac:spMkLst>
        </pc:spChg>
        <pc:spChg chg="mod">
          <ac:chgData name="Neha Agnihotri" userId="b813ebc2429bb0c8" providerId="LiveId" clId="{D3197C49-252A-4698-BDD7-B7BEF39E5157}" dt="2025-04-19T09:57:12.607" v="113" actId="27636"/>
          <ac:spMkLst>
            <pc:docMk/>
            <pc:sldMk cId="3769614625" sldId="314"/>
            <ac:spMk id="7" creationId="{45F0C6D4-02DE-0349-3B53-5B0E8FD1DB05}"/>
          </ac:spMkLst>
        </pc:spChg>
        <pc:picChg chg="add mod">
          <ac:chgData name="Neha Agnihotri" userId="b813ebc2429bb0c8" providerId="LiveId" clId="{D3197C49-252A-4698-BDD7-B7BEF39E5157}" dt="2025-04-19T09:49:36.122" v="39"/>
          <ac:picMkLst>
            <pc:docMk/>
            <pc:sldMk cId="3769614625" sldId="314"/>
            <ac:picMk id="3" creationId="{BD6B42F3-2034-0BDF-3277-8CFAE59FAF25}"/>
          </ac:picMkLst>
        </pc:picChg>
      </pc:sldChg>
      <pc:sldChg chg="addSp modSp">
        <pc:chgData name="Neha Agnihotri" userId="b813ebc2429bb0c8" providerId="LiveId" clId="{D3197C49-252A-4698-BDD7-B7BEF39E5157}" dt="2025-04-19T09:49:42.921" v="40"/>
        <pc:sldMkLst>
          <pc:docMk/>
          <pc:sldMk cId="2527416213" sldId="316"/>
        </pc:sldMkLst>
        <pc:picChg chg="add mod">
          <ac:chgData name="Neha Agnihotri" userId="b813ebc2429bb0c8" providerId="LiveId" clId="{D3197C49-252A-4698-BDD7-B7BEF39E5157}" dt="2025-04-19T09:49:42.921" v="40"/>
          <ac:picMkLst>
            <pc:docMk/>
            <pc:sldMk cId="2527416213" sldId="316"/>
            <ac:picMk id="10" creationId="{35B7F419-2589-F413-77E9-492D5DEC8BA4}"/>
          </ac:picMkLst>
        </pc:picChg>
      </pc:sldChg>
      <pc:sldChg chg="addSp modSp mod">
        <pc:chgData name="Neha Agnihotri" userId="b813ebc2429bb0c8" providerId="LiveId" clId="{D3197C49-252A-4698-BDD7-B7BEF39E5157}" dt="2025-04-19T09:57:53.596" v="141" actId="5793"/>
        <pc:sldMkLst>
          <pc:docMk/>
          <pc:sldMk cId="537472485" sldId="318"/>
        </pc:sldMkLst>
        <pc:spChg chg="mod">
          <ac:chgData name="Neha Agnihotri" userId="b813ebc2429bb0c8" providerId="LiveId" clId="{D3197C49-252A-4698-BDD7-B7BEF39E5157}" dt="2025-04-19T09:57:53.596" v="141" actId="5793"/>
          <ac:spMkLst>
            <pc:docMk/>
            <pc:sldMk cId="537472485" sldId="318"/>
            <ac:spMk id="4" creationId="{623B1359-DE2C-2BC6-174D-B7C0DB1F6073}"/>
          </ac:spMkLst>
        </pc:spChg>
        <pc:picChg chg="add mod">
          <ac:chgData name="Neha Agnihotri" userId="b813ebc2429bb0c8" providerId="LiveId" clId="{D3197C49-252A-4698-BDD7-B7BEF39E5157}" dt="2025-04-19T09:49:52.741" v="43"/>
          <ac:picMkLst>
            <pc:docMk/>
            <pc:sldMk cId="537472485" sldId="318"/>
            <ac:picMk id="18" creationId="{DBB84738-2096-756C-B479-040921A5F299}"/>
          </ac:picMkLst>
        </pc:picChg>
      </pc:sldChg>
      <pc:sldChg chg="addSp modSp mod">
        <pc:chgData name="Neha Agnihotri" userId="b813ebc2429bb0c8" providerId="LiveId" clId="{D3197C49-252A-4698-BDD7-B7BEF39E5157}" dt="2025-04-19T09:49:54.998" v="44"/>
        <pc:sldMkLst>
          <pc:docMk/>
          <pc:sldMk cId="1768293850" sldId="319"/>
        </pc:sldMkLst>
        <pc:spChg chg="mod">
          <ac:chgData name="Neha Agnihotri" userId="b813ebc2429bb0c8" providerId="LiveId" clId="{D3197C49-252A-4698-BDD7-B7BEF39E5157}" dt="2025-04-19T09:46:30.263" v="25" actId="20577"/>
          <ac:spMkLst>
            <pc:docMk/>
            <pc:sldMk cId="1768293850" sldId="319"/>
            <ac:spMk id="3" creationId="{65F8618F-D769-F666-B1AD-B03C82DA1B23}"/>
          </ac:spMkLst>
        </pc:spChg>
        <pc:picChg chg="add mod">
          <ac:chgData name="Neha Agnihotri" userId="b813ebc2429bb0c8" providerId="LiveId" clId="{D3197C49-252A-4698-BDD7-B7BEF39E5157}" dt="2025-04-19T09:49:54.998" v="44"/>
          <ac:picMkLst>
            <pc:docMk/>
            <pc:sldMk cId="1768293850" sldId="319"/>
            <ac:picMk id="2" creationId="{A6DFC783-EDDF-2659-C8BA-64CF3E076DB6}"/>
          </ac:picMkLst>
        </pc:picChg>
      </pc:sldChg>
      <pc:sldChg chg="addSp modSp mod">
        <pc:chgData name="Neha Agnihotri" userId="b813ebc2429bb0c8" providerId="LiveId" clId="{D3197C49-252A-4698-BDD7-B7BEF39E5157}" dt="2025-04-19T09:57:32.964" v="140" actId="20577"/>
        <pc:sldMkLst>
          <pc:docMk/>
          <pc:sldMk cId="2956246617" sldId="322"/>
        </pc:sldMkLst>
        <pc:spChg chg="mod">
          <ac:chgData name="Neha Agnihotri" userId="b813ebc2429bb0c8" providerId="LiveId" clId="{D3197C49-252A-4698-BDD7-B7BEF39E5157}" dt="2025-04-19T09:57:32.964" v="140" actId="20577"/>
          <ac:spMkLst>
            <pc:docMk/>
            <pc:sldMk cId="2956246617" sldId="322"/>
            <ac:spMk id="2" creationId="{486D06B6-C4AC-4FF9-8807-C8116B460282}"/>
          </ac:spMkLst>
        </pc:spChg>
        <pc:picChg chg="add mod">
          <ac:chgData name="Neha Agnihotri" userId="b813ebc2429bb0c8" providerId="LiveId" clId="{D3197C49-252A-4698-BDD7-B7BEF39E5157}" dt="2025-04-19T09:49:47.455" v="41"/>
          <ac:picMkLst>
            <pc:docMk/>
            <pc:sldMk cId="2956246617" sldId="322"/>
            <ac:picMk id="10" creationId="{1882CB85-41CB-FC71-CD9A-31C79F400C23}"/>
          </ac:picMkLst>
        </pc:picChg>
      </pc:sldChg>
      <pc:sldChg chg="addSp modSp">
        <pc:chgData name="Neha Agnihotri" userId="b813ebc2429bb0c8" providerId="LiveId" clId="{D3197C49-252A-4698-BDD7-B7BEF39E5157}" dt="2025-04-19T09:49:50.198" v="42"/>
        <pc:sldMkLst>
          <pc:docMk/>
          <pc:sldMk cId="1030563896" sldId="323"/>
        </pc:sldMkLst>
        <pc:picChg chg="add mod">
          <ac:chgData name="Neha Agnihotri" userId="b813ebc2429bb0c8" providerId="LiveId" clId="{D3197C49-252A-4698-BDD7-B7BEF39E5157}" dt="2025-04-19T09:49:50.198" v="42"/>
          <ac:picMkLst>
            <pc:docMk/>
            <pc:sldMk cId="1030563896" sldId="323"/>
            <ac:picMk id="10" creationId="{F00557B9-1645-FFE3-F5BA-E60A7AFC855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4/21/2025</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4/21/2025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025232" y="463974"/>
            <a:ext cx="4217424" cy="7362503"/>
          </a:xfrm>
        </p:spPr>
        <p:txBody>
          <a:bodyPr anchor="b">
            <a:normAutofit/>
          </a:bodyPr>
          <a:lstStyle/>
          <a:p>
            <a:r>
              <a:rPr lang="en-US" dirty="0"/>
              <a:t>SENTIMENT ANALYSIS OF MOVIE REVIEWS</a:t>
            </a:r>
            <a:br>
              <a:rPr lang="en-US" dirty="0"/>
            </a:br>
            <a:br>
              <a:rPr lang="en-US" dirty="0"/>
            </a:br>
            <a:r>
              <a:rPr lang="en-US" sz="2000" dirty="0"/>
              <a:t>Submitted by:</a:t>
            </a:r>
            <a:br>
              <a:rPr lang="en-US" sz="2000" dirty="0"/>
            </a:br>
            <a:r>
              <a:rPr lang="en-IN" sz="2000" b="0" dirty="0">
                <a:latin typeface="Century" panose="02040604050505020304" pitchFamily="18" charset="0"/>
              </a:rPr>
              <a:t>Prince Kumar (202410116100149) </a:t>
            </a:r>
            <a:br>
              <a:rPr lang="en-IN" sz="2000" b="0" dirty="0">
                <a:latin typeface="Century" panose="02040604050505020304" pitchFamily="18" charset="0"/>
              </a:rPr>
            </a:br>
            <a:r>
              <a:rPr lang="en-IN" sz="2000" b="0" dirty="0">
                <a:latin typeface="Century" panose="02040604050505020304" pitchFamily="18" charset="0"/>
              </a:rPr>
              <a:t>Neha Agnihotri(202410116100131) </a:t>
            </a:r>
            <a:br>
              <a:rPr lang="en-IN" sz="2000" b="0" dirty="0">
                <a:latin typeface="Century" panose="02040604050505020304" pitchFamily="18" charset="0"/>
              </a:rPr>
            </a:br>
            <a:r>
              <a:rPr lang="en-IN" sz="2000" b="0" dirty="0">
                <a:latin typeface="Century" panose="02040604050505020304" pitchFamily="18" charset="0"/>
              </a:rPr>
              <a:t>Samiksha </a:t>
            </a:r>
            <a:r>
              <a:rPr lang="en-IN" sz="2000" b="0" dirty="0" err="1">
                <a:latin typeface="Century" panose="02040604050505020304" pitchFamily="18" charset="0"/>
              </a:rPr>
              <a:t>Teotia</a:t>
            </a:r>
            <a:r>
              <a:rPr lang="en-IN" sz="2000" b="0" dirty="0">
                <a:latin typeface="Century" panose="02040604050505020304" pitchFamily="18" charset="0"/>
              </a:rPr>
              <a:t> (202410116100178) </a:t>
            </a:r>
            <a:br>
              <a:rPr lang="en-IN" sz="2000" b="0" dirty="0">
                <a:latin typeface="Century" panose="02040604050505020304" pitchFamily="18" charset="0"/>
              </a:rPr>
            </a:br>
            <a:r>
              <a:rPr lang="en-IN" sz="2000" b="0" dirty="0">
                <a:latin typeface="Century" panose="02040604050505020304" pitchFamily="18" charset="0"/>
              </a:rPr>
              <a:t>Rahul (202410116100157) </a:t>
            </a:r>
            <a:br>
              <a:rPr lang="en-US" sz="4800" dirty="0">
                <a:latin typeface="Century" panose="02040604050505020304" pitchFamily="18" charset="0"/>
              </a:rPr>
            </a:br>
            <a:br>
              <a:rPr lang="en-US" sz="4400" dirty="0"/>
            </a:br>
            <a:br>
              <a:rPr lang="en-US" dirty="0"/>
            </a:br>
            <a:br>
              <a:rPr lang="en-US" dirty="0"/>
            </a:br>
            <a:endParaRPr lang="en-US" dirty="0"/>
          </a:p>
        </p:txBody>
      </p:sp>
      <p:pic>
        <p:nvPicPr>
          <p:cNvPr id="14" name="Picture Placeholder 13" descr="A person writing on a clipboard">
            <a:extLst>
              <a:ext uri="{FF2B5EF4-FFF2-40B4-BE49-F238E27FC236}">
                <a16:creationId xmlns:a16="http://schemas.microsoft.com/office/drawing/2014/main" id="{2048BD92-647F-33AD-A0B3-2AB2D7BE46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7" r="97"/>
          <a:stretch/>
        </p:blipFill>
        <p:spPr>
          <a:xfrm>
            <a:off x="920158" y="1741488"/>
            <a:ext cx="5394960" cy="3997325"/>
          </a:xfrm>
        </p:spPr>
      </p:pic>
      <p:pic>
        <p:nvPicPr>
          <p:cNvPr id="4" name="Picture 3">
            <a:extLst>
              <a:ext uri="{FF2B5EF4-FFF2-40B4-BE49-F238E27FC236}">
                <a16:creationId xmlns:a16="http://schemas.microsoft.com/office/drawing/2014/main" id="{6C3B69DB-2A1D-3FED-BBB2-4FEF61097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29EF-679C-A7A8-4869-1FDABF09EC67}"/>
              </a:ext>
            </a:extLst>
          </p:cNvPr>
          <p:cNvSpPr>
            <a:spLocks noGrp="1"/>
          </p:cNvSpPr>
          <p:nvPr>
            <p:ph type="title"/>
          </p:nvPr>
        </p:nvSpPr>
        <p:spPr/>
        <p:txBody>
          <a:bodyPr/>
          <a:lstStyle/>
          <a:p>
            <a:r>
              <a:rPr lang="en-IN" dirty="0"/>
              <a:t>PIE CHARTS..</a:t>
            </a:r>
          </a:p>
        </p:txBody>
      </p:sp>
      <p:pic>
        <p:nvPicPr>
          <p:cNvPr id="7" name="Content Placeholder 6">
            <a:extLst>
              <a:ext uri="{FF2B5EF4-FFF2-40B4-BE49-F238E27FC236}">
                <a16:creationId xmlns:a16="http://schemas.microsoft.com/office/drawing/2014/main" id="{9104C251-046A-2B38-3940-8C9436787C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138" y="1936955"/>
            <a:ext cx="4700894" cy="4240008"/>
          </a:xfrm>
        </p:spPr>
      </p:pic>
      <p:pic>
        <p:nvPicPr>
          <p:cNvPr id="9" name="Content Placeholder 8">
            <a:extLst>
              <a:ext uri="{FF2B5EF4-FFF2-40B4-BE49-F238E27FC236}">
                <a16:creationId xmlns:a16="http://schemas.microsoft.com/office/drawing/2014/main" id="{A03A62E9-5785-2C3B-EC65-2625EB32FCF8}"/>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556219" y="1825625"/>
            <a:ext cx="4003988" cy="4351338"/>
          </a:xfrm>
        </p:spPr>
      </p:pic>
      <p:sp>
        <p:nvSpPr>
          <p:cNvPr id="5" name="Slide Number Placeholder 4">
            <a:extLst>
              <a:ext uri="{FF2B5EF4-FFF2-40B4-BE49-F238E27FC236}">
                <a16:creationId xmlns:a16="http://schemas.microsoft.com/office/drawing/2014/main" id="{8AEF082B-A803-6CD9-EBB8-44A6877EFF3F}"/>
              </a:ext>
            </a:extLst>
          </p:cNvPr>
          <p:cNvSpPr>
            <a:spLocks noGrp="1"/>
          </p:cNvSpPr>
          <p:nvPr>
            <p:ph type="sldNum" sz="quarter" idx="13"/>
          </p:nvPr>
        </p:nvSpPr>
        <p:spPr/>
        <p:txBody>
          <a:bodyPr/>
          <a:lstStyle/>
          <a:p>
            <a:fld id="{294A09A9-5501-47C1-A89A-A340965A2BE2}" type="slidenum">
              <a:rPr lang="en-US" smtClean="0"/>
              <a:pPr/>
              <a:t>10</a:t>
            </a:fld>
            <a:endParaRPr lang="en-US" dirty="0"/>
          </a:p>
        </p:txBody>
      </p:sp>
      <p:pic>
        <p:nvPicPr>
          <p:cNvPr id="10" name="Picture 9">
            <a:extLst>
              <a:ext uri="{FF2B5EF4-FFF2-40B4-BE49-F238E27FC236}">
                <a16:creationId xmlns:a16="http://schemas.microsoft.com/office/drawing/2014/main" id="{F00557B9-1645-FFE3-F5BA-E60A7AFC8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103056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EEFE-3603-56A9-02FC-A2488A187851}"/>
              </a:ext>
            </a:extLst>
          </p:cNvPr>
          <p:cNvSpPr>
            <a:spLocks noGrp="1"/>
          </p:cNvSpPr>
          <p:nvPr>
            <p:ph type="title"/>
          </p:nvPr>
        </p:nvSpPr>
        <p:spPr>
          <a:xfrm>
            <a:off x="381000" y="381001"/>
            <a:ext cx="11430000" cy="680884"/>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AE3DA292-2DDD-FBBA-7845-3B181E43362F}"/>
              </a:ext>
            </a:extLst>
          </p:cNvPr>
          <p:cNvSpPr>
            <a:spLocks noGrp="1"/>
          </p:cNvSpPr>
          <p:nvPr>
            <p:ph idx="1"/>
          </p:nvPr>
        </p:nvSpPr>
        <p:spPr>
          <a:xfrm>
            <a:off x="1100852" y="1209368"/>
            <a:ext cx="4749342" cy="5133559"/>
          </a:xfrm>
        </p:spPr>
        <p:txBody>
          <a:bodyPr>
            <a:normAutofit fontScale="77500" lnSpcReduction="20000"/>
          </a:bodyPr>
          <a:lstStyle/>
          <a:p>
            <a:pPr marL="0" indent="0" algn="l">
              <a:spcAft>
                <a:spcPts val="1200"/>
              </a:spcAft>
              <a:buNone/>
            </a:pPr>
            <a:r>
              <a:rPr lang="en-IN" b="1" i="0" dirty="0">
                <a:solidFill>
                  <a:srgbClr val="FFFFFF"/>
                </a:solidFill>
                <a:effectLst/>
                <a:latin typeface="+mj-lt"/>
              </a:rPr>
              <a:t>1. Understanding Audience Emotions-</a:t>
            </a:r>
            <a:r>
              <a:rPr lang="en-US" b="0" i="0" dirty="0">
                <a:solidFill>
                  <a:srgbClr val="FFFFFF"/>
                </a:solidFill>
                <a:effectLst/>
                <a:latin typeface="+mj-lt"/>
              </a:rPr>
              <a:t>Sentiment analysis helps identify how audiences </a:t>
            </a:r>
            <a:r>
              <a:rPr lang="en-US" b="0" i="1" dirty="0">
                <a:solidFill>
                  <a:srgbClr val="FFFFFF"/>
                </a:solidFill>
                <a:effectLst/>
                <a:latin typeface="+mj-lt"/>
              </a:rPr>
              <a:t>feel</a:t>
            </a:r>
            <a:r>
              <a:rPr lang="en-US" b="0" i="0" dirty="0">
                <a:solidFill>
                  <a:srgbClr val="FFFFFF"/>
                </a:solidFill>
                <a:effectLst/>
                <a:latin typeface="+mj-lt"/>
              </a:rPr>
              <a:t> about a movie — whether they love it, hate it, or feel neutral.</a:t>
            </a:r>
          </a:p>
          <a:p>
            <a:pPr marL="0" indent="0" algn="l">
              <a:spcAft>
                <a:spcPts val="1200"/>
              </a:spcAft>
              <a:buNone/>
            </a:pPr>
            <a:r>
              <a:rPr lang="en-US" b="1" i="0" dirty="0">
                <a:solidFill>
                  <a:srgbClr val="FFFFFF"/>
                </a:solidFill>
                <a:effectLst/>
                <a:latin typeface="+mj-lt"/>
              </a:rPr>
              <a:t>2. Saves Time and Effort-</a:t>
            </a:r>
            <a:r>
              <a:rPr lang="en-US" b="0" i="0" dirty="0">
                <a:solidFill>
                  <a:srgbClr val="FFFFFF"/>
                </a:solidFill>
                <a:effectLst/>
                <a:latin typeface="+mj-lt"/>
              </a:rPr>
              <a:t>Manually reading thousands of reviews is impossible.</a:t>
            </a:r>
          </a:p>
          <a:p>
            <a:pPr algn="l">
              <a:spcAft>
                <a:spcPts val="1200"/>
              </a:spcAft>
              <a:buFont typeface="Arial" panose="020B0604020202020204" pitchFamily="34" charset="0"/>
              <a:buChar char="•"/>
            </a:pPr>
            <a:r>
              <a:rPr lang="en-US" b="0" i="0" dirty="0">
                <a:solidFill>
                  <a:srgbClr val="FFFFFF"/>
                </a:solidFill>
                <a:effectLst/>
                <a:latin typeface="+mj-lt"/>
              </a:rPr>
              <a:t>Sentiment analysis automates this process, giving quick overviews and trends in minutes.</a:t>
            </a:r>
          </a:p>
          <a:p>
            <a:pPr marL="0" indent="0" algn="l">
              <a:spcAft>
                <a:spcPts val="1200"/>
              </a:spcAft>
              <a:buNone/>
            </a:pPr>
            <a:r>
              <a:rPr lang="en-IN" b="1" i="0" dirty="0">
                <a:solidFill>
                  <a:srgbClr val="FFFFFF"/>
                </a:solidFill>
                <a:effectLst/>
                <a:latin typeface="+mj-lt"/>
              </a:rPr>
              <a:t>3. Useful for Decision-Making-</a:t>
            </a:r>
            <a:r>
              <a:rPr lang="en-US" b="0" i="0" dirty="0">
                <a:solidFill>
                  <a:srgbClr val="FFFFFF"/>
                </a:solidFill>
                <a:effectLst/>
                <a:latin typeface="+mj-lt"/>
              </a:rPr>
              <a:t>Studios, marketers, and streaming platforms can use this data to:</a:t>
            </a:r>
          </a:p>
          <a:p>
            <a:pPr marL="742950" lvl="1" indent="-285750" algn="l">
              <a:spcAft>
                <a:spcPts val="1200"/>
              </a:spcAft>
              <a:buFont typeface="Arial" panose="020B0604020202020204" pitchFamily="34" charset="0"/>
              <a:buChar char="•"/>
            </a:pPr>
            <a:r>
              <a:rPr lang="en-US" sz="2000" b="0" i="0" dirty="0">
                <a:solidFill>
                  <a:srgbClr val="FFFFFF"/>
                </a:solidFill>
                <a:effectLst/>
                <a:latin typeface="+mj-lt"/>
              </a:rPr>
              <a:t>Improve future content</a:t>
            </a:r>
          </a:p>
          <a:p>
            <a:pPr marL="742950" lvl="1" indent="-285750" algn="l">
              <a:spcAft>
                <a:spcPts val="1200"/>
              </a:spcAft>
              <a:buFont typeface="Arial" panose="020B0604020202020204" pitchFamily="34" charset="0"/>
              <a:buChar char="•"/>
            </a:pPr>
            <a:r>
              <a:rPr lang="en-US" sz="2000" b="0" i="0" dirty="0">
                <a:solidFill>
                  <a:srgbClr val="FFFFFF"/>
                </a:solidFill>
                <a:effectLst/>
                <a:latin typeface="+mj-lt"/>
              </a:rPr>
              <a:t>Tailor marketing campaigns</a:t>
            </a:r>
          </a:p>
          <a:p>
            <a:pPr marL="742950" lvl="1" indent="-285750" algn="l">
              <a:spcAft>
                <a:spcPts val="1200"/>
              </a:spcAft>
              <a:buFont typeface="Arial" panose="020B0604020202020204" pitchFamily="34" charset="0"/>
              <a:buChar char="•"/>
            </a:pPr>
            <a:r>
              <a:rPr lang="en-US" sz="2000" b="0" i="0" dirty="0">
                <a:solidFill>
                  <a:srgbClr val="FFFFFF"/>
                </a:solidFill>
                <a:effectLst/>
                <a:latin typeface="+mj-lt"/>
              </a:rPr>
              <a:t>Recommend movies based on mood or themes</a:t>
            </a:r>
          </a:p>
          <a:p>
            <a:endParaRPr lang="en-IN" b="1" i="0" dirty="0">
              <a:solidFill>
                <a:srgbClr val="FFFFFF"/>
              </a:solidFill>
              <a:effectLst/>
              <a:latin typeface="ui-sans-serif"/>
            </a:endParaRPr>
          </a:p>
          <a:p>
            <a:endParaRPr lang="en-US" dirty="0"/>
          </a:p>
        </p:txBody>
      </p:sp>
      <p:sp>
        <p:nvSpPr>
          <p:cNvPr id="4" name="Content Placeholder 3">
            <a:extLst>
              <a:ext uri="{FF2B5EF4-FFF2-40B4-BE49-F238E27FC236}">
                <a16:creationId xmlns:a16="http://schemas.microsoft.com/office/drawing/2014/main" id="{623B1359-DE2C-2BC6-174D-B7C0DB1F6073}"/>
              </a:ext>
            </a:extLst>
          </p:cNvPr>
          <p:cNvSpPr>
            <a:spLocks noGrp="1"/>
          </p:cNvSpPr>
          <p:nvPr>
            <p:ph idx="11"/>
          </p:nvPr>
        </p:nvSpPr>
        <p:spPr>
          <a:xfrm>
            <a:off x="6341807" y="1209368"/>
            <a:ext cx="4749341" cy="5133559"/>
          </a:xfrm>
        </p:spPr>
        <p:txBody>
          <a:bodyPr>
            <a:normAutofit/>
          </a:bodyPr>
          <a:lstStyle/>
          <a:p>
            <a:pPr marL="0" indent="0" algn="l">
              <a:spcAft>
                <a:spcPts val="1200"/>
              </a:spcAft>
              <a:buNone/>
            </a:pPr>
            <a:r>
              <a:rPr lang="en-IN" sz="1600" b="1" i="0" dirty="0">
                <a:solidFill>
                  <a:srgbClr val="FFFFFF"/>
                </a:solidFill>
                <a:effectLst/>
                <a:latin typeface="+mj-lt"/>
              </a:rPr>
              <a:t>4. Enhances User Experience-</a:t>
            </a:r>
            <a:r>
              <a:rPr lang="en-US" sz="1600" b="0" i="0" dirty="0">
                <a:solidFill>
                  <a:srgbClr val="FFFFFF"/>
                </a:solidFill>
                <a:effectLst/>
                <a:latin typeface="+mj-lt"/>
              </a:rPr>
              <a:t>Recommendation systems become smarter and more personalized.</a:t>
            </a:r>
          </a:p>
          <a:p>
            <a:pPr marL="0" indent="0" algn="l">
              <a:spcAft>
                <a:spcPts val="1200"/>
              </a:spcAft>
              <a:buNone/>
            </a:pPr>
            <a:r>
              <a:rPr lang="en-US" sz="1600" b="0" i="0" dirty="0">
                <a:solidFill>
                  <a:srgbClr val="FFFFFF"/>
                </a:solidFill>
                <a:effectLst/>
                <a:latin typeface="+mj-lt"/>
              </a:rPr>
              <a:t>Viewers can get movie suggestions that match their tastes and emotional preferences.</a:t>
            </a:r>
          </a:p>
          <a:p>
            <a:pPr>
              <a:buNone/>
            </a:pPr>
            <a:r>
              <a:rPr lang="en-US" sz="1600" b="1" i="0" dirty="0">
                <a:solidFill>
                  <a:srgbClr val="FFFFFF"/>
                </a:solidFill>
                <a:effectLst/>
                <a:latin typeface="+mj-lt"/>
              </a:rPr>
              <a:t>5. Expanding Use in Industry-</a:t>
            </a:r>
            <a:r>
              <a:rPr lang="en-US" sz="1600" b="0" i="0" dirty="0">
                <a:solidFill>
                  <a:srgbClr val="FFFFFF"/>
                </a:solidFill>
                <a:effectLst/>
                <a:latin typeface="+mj-lt"/>
              </a:rPr>
              <a:t>This technique isn’t just for movies. It’s also used in:</a:t>
            </a:r>
          </a:p>
          <a:p>
            <a:pPr marL="742950" lvl="1" indent="-285750" algn="l">
              <a:spcAft>
                <a:spcPts val="1200"/>
              </a:spcAft>
              <a:buFont typeface="Arial" panose="020B0604020202020204" pitchFamily="34" charset="0"/>
              <a:buChar char="•"/>
            </a:pPr>
            <a:r>
              <a:rPr lang="en-US" sz="1600" b="0" i="0" dirty="0">
                <a:solidFill>
                  <a:srgbClr val="FFFFFF"/>
                </a:solidFill>
                <a:effectLst/>
                <a:latin typeface="+mj-lt"/>
              </a:rPr>
              <a:t>Product reviews</a:t>
            </a:r>
          </a:p>
          <a:p>
            <a:pPr marL="742950" lvl="1" indent="-285750" algn="l">
              <a:spcAft>
                <a:spcPts val="1200"/>
              </a:spcAft>
              <a:buFont typeface="Arial" panose="020B0604020202020204" pitchFamily="34" charset="0"/>
              <a:buChar char="•"/>
            </a:pPr>
            <a:r>
              <a:rPr lang="en-US" sz="1600" b="0" i="0" dirty="0">
                <a:solidFill>
                  <a:srgbClr val="FFFFFF"/>
                </a:solidFill>
                <a:effectLst/>
                <a:latin typeface="+mj-lt"/>
              </a:rPr>
              <a:t>Social media monitoring</a:t>
            </a:r>
          </a:p>
          <a:p>
            <a:pPr marL="742950" lvl="1" indent="-285750" algn="l">
              <a:spcAft>
                <a:spcPts val="1200"/>
              </a:spcAft>
              <a:buFont typeface="Arial" panose="020B0604020202020204" pitchFamily="34" charset="0"/>
              <a:buChar char="•"/>
            </a:pPr>
            <a:r>
              <a:rPr lang="en-US" sz="1600" b="0" i="0" dirty="0">
                <a:solidFill>
                  <a:srgbClr val="FFFFFF"/>
                </a:solidFill>
                <a:effectLst/>
                <a:latin typeface="+mj-lt"/>
              </a:rPr>
              <a:t>Brand analysis</a:t>
            </a:r>
          </a:p>
          <a:p>
            <a:pPr marL="742950" lvl="1" indent="-285750" algn="l">
              <a:spcAft>
                <a:spcPts val="1200"/>
              </a:spcAft>
              <a:buFont typeface="Arial" panose="020B0604020202020204" pitchFamily="34" charset="0"/>
              <a:buChar char="•"/>
            </a:pPr>
            <a:r>
              <a:rPr lang="en-US" sz="1600" b="0" i="0" dirty="0">
                <a:solidFill>
                  <a:srgbClr val="FFFFFF"/>
                </a:solidFill>
                <a:effectLst/>
                <a:latin typeface="+mj-lt"/>
              </a:rPr>
              <a:t>Customer feedback analysis</a:t>
            </a:r>
          </a:p>
          <a:p>
            <a:endParaRPr lang="en-US" b="1" i="0" dirty="0">
              <a:solidFill>
                <a:srgbClr val="FFFFFF"/>
              </a:solidFill>
              <a:effectLst/>
              <a:latin typeface="ui-sans-serif"/>
            </a:endParaRPr>
          </a:p>
          <a:p>
            <a:endParaRPr lang="en-US" dirty="0"/>
          </a:p>
        </p:txBody>
      </p:sp>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11</a:t>
            </a:fld>
            <a:endParaRPr lang="en-US" dirty="0"/>
          </a:p>
        </p:txBody>
      </p:sp>
      <p:pic>
        <p:nvPicPr>
          <p:cNvPr id="18" name="Picture 17">
            <a:extLst>
              <a:ext uri="{FF2B5EF4-FFF2-40B4-BE49-F238E27FC236}">
                <a16:creationId xmlns:a16="http://schemas.microsoft.com/office/drawing/2014/main" id="{DBB84738-2096-756C-B479-040921A5F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537472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719337"/>
          </a:xfrm>
        </p:spPr>
        <p:txBody>
          <a:bodyPr/>
          <a:lstStyle/>
          <a:p>
            <a:r>
              <a:rPr lang="en-US" dirty="0"/>
              <a:t>Thank you</a:t>
            </a:r>
          </a:p>
        </p:txBody>
      </p:sp>
      <p:pic>
        <p:nvPicPr>
          <p:cNvPr id="6" name="Picture Placeholder 5" descr="A table and chairs in a room">
            <a:extLst>
              <a:ext uri="{FF2B5EF4-FFF2-40B4-BE49-F238E27FC236}">
                <a16:creationId xmlns:a16="http://schemas.microsoft.com/office/drawing/2014/main" id="{30452C6F-947C-89F5-F589-F6759321BB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p:blipFill>
        <p:spPr>
          <a:xfrm>
            <a:off x="911745" y="1751759"/>
            <a:ext cx="5394960" cy="3997325"/>
          </a:xfrm>
        </p:spPr>
      </p:pic>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7029992" y="3340800"/>
            <a:ext cx="4368450" cy="3166331"/>
          </a:xfrm>
        </p:spPr>
        <p:txBody>
          <a:bodyPr/>
          <a:lstStyle/>
          <a:p>
            <a:endParaRPr lang="en-US" dirty="0"/>
          </a:p>
        </p:txBody>
      </p:sp>
      <p:pic>
        <p:nvPicPr>
          <p:cNvPr id="2" name="Picture 1">
            <a:extLst>
              <a:ext uri="{FF2B5EF4-FFF2-40B4-BE49-F238E27FC236}">
                <a16:creationId xmlns:a16="http://schemas.microsoft.com/office/drawing/2014/main" id="{A6DFC783-EDDF-2659-C8BA-64CF3E076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176829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467140" y="576470"/>
            <a:ext cx="4831209" cy="2266121"/>
          </a:xfrm>
        </p:spPr>
        <p:txBody>
          <a:bodyPr/>
          <a:lstStyle/>
          <a:p>
            <a:r>
              <a:rPr lang="en-US" dirty="0"/>
              <a:t>Agenda</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1612490" y="2513054"/>
            <a:ext cx="3685858" cy="3997325"/>
          </a:xfrm>
        </p:spPr>
        <p:txBody>
          <a:bodyPr>
            <a:normAutofit/>
          </a:bodyPr>
          <a:lstStyle/>
          <a:p>
            <a:pPr marL="457200" indent="-457200" algn="l">
              <a:buFont typeface="+mj-lt"/>
              <a:buAutoNum type="arabicPeriod"/>
            </a:pPr>
            <a:r>
              <a:rPr lang="en-US" dirty="0"/>
              <a:t>INTRODUCTION</a:t>
            </a:r>
          </a:p>
          <a:p>
            <a:pPr marL="457200" indent="-457200" algn="l">
              <a:buFont typeface="+mj-lt"/>
              <a:buAutoNum type="arabicPeriod"/>
            </a:pPr>
            <a:r>
              <a:rPr lang="en-US" dirty="0"/>
              <a:t>APPLICATION</a:t>
            </a:r>
          </a:p>
          <a:p>
            <a:pPr marL="457200" indent="-457200" algn="l">
              <a:buFont typeface="+mj-lt"/>
              <a:buAutoNum type="arabicPeriod"/>
            </a:pPr>
            <a:r>
              <a:rPr lang="en-US" dirty="0"/>
              <a:t>WORK FLOW</a:t>
            </a:r>
          </a:p>
          <a:p>
            <a:pPr marL="457200" indent="-457200" algn="l">
              <a:buFont typeface="+mj-lt"/>
              <a:buAutoNum type="arabicPeriod"/>
            </a:pPr>
            <a:r>
              <a:rPr lang="en-US" dirty="0"/>
              <a:t>TECHNIQUES</a:t>
            </a:r>
          </a:p>
          <a:p>
            <a:pPr marL="457200" indent="-457200" algn="l">
              <a:buFont typeface="+mj-lt"/>
              <a:buAutoNum type="arabicPeriod"/>
            </a:pPr>
            <a:r>
              <a:rPr lang="en-US" dirty="0"/>
              <a:t>SAMPLE CODE</a:t>
            </a:r>
          </a:p>
          <a:p>
            <a:pPr marL="457200" indent="-457200" algn="l">
              <a:buFont typeface="+mj-lt"/>
              <a:buAutoNum type="arabicPeriod"/>
            </a:pPr>
            <a:r>
              <a:rPr lang="en-US" dirty="0"/>
              <a:t>SCREENSHOTS</a:t>
            </a:r>
          </a:p>
          <a:p>
            <a:pPr marL="457200" indent="-457200" algn="l">
              <a:buFont typeface="+mj-lt"/>
              <a:buAutoNum type="arabicPeriod"/>
            </a:pPr>
            <a:r>
              <a:rPr lang="en-US" dirty="0"/>
              <a:t>CHALLENGES</a:t>
            </a:r>
          </a:p>
          <a:p>
            <a:pPr marL="457200" indent="-457200" algn="l">
              <a:buFont typeface="+mj-lt"/>
              <a:buAutoNum type="arabicPeriod"/>
            </a:pPr>
            <a:r>
              <a:rPr lang="en-US" dirty="0"/>
              <a:t>CONCLUSION</a:t>
            </a:r>
          </a:p>
        </p:txBody>
      </p:sp>
      <p:pic>
        <p:nvPicPr>
          <p:cNvPr id="6" name="Picture Placeholder 5" descr="A shelf of shirts on a shelf">
            <a:extLst>
              <a:ext uri="{FF2B5EF4-FFF2-40B4-BE49-F238E27FC236}">
                <a16:creationId xmlns:a16="http://schemas.microsoft.com/office/drawing/2014/main" id="{2616A6F2-B984-727A-D9F9-66A23002551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4" b="84"/>
          <a:stretch/>
        </p:blipFill>
        <p:spPr>
          <a:xfrm>
            <a:off x="5890039" y="1751216"/>
            <a:ext cx="5394960" cy="3997325"/>
          </a:xfrm>
        </p:spPr>
      </p:pic>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a:t>
            </a:fld>
            <a:endParaRPr lang="en-US" dirty="0"/>
          </a:p>
        </p:txBody>
      </p:sp>
      <p:pic>
        <p:nvPicPr>
          <p:cNvPr id="3" name="Picture 2">
            <a:extLst>
              <a:ext uri="{FF2B5EF4-FFF2-40B4-BE49-F238E27FC236}">
                <a16:creationId xmlns:a16="http://schemas.microsoft.com/office/drawing/2014/main" id="{CED484CD-C5BA-772B-BC22-5062DF597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150" y="1751216"/>
            <a:ext cx="5797588" cy="4089145"/>
          </a:xfrm>
          <a:prstGeom prst="rect">
            <a:avLst/>
          </a:prstGeom>
        </p:spPr>
      </p:pic>
      <p:pic>
        <p:nvPicPr>
          <p:cNvPr id="4" name="Picture 3">
            <a:extLst>
              <a:ext uri="{FF2B5EF4-FFF2-40B4-BE49-F238E27FC236}">
                <a16:creationId xmlns:a16="http://schemas.microsoft.com/office/drawing/2014/main" id="{2B9E2C39-141A-D704-BF73-06D2E3099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4357" y="266113"/>
            <a:ext cx="1382843" cy="1180209"/>
          </a:xfrm>
          <a:prstGeom prst="rect">
            <a:avLst/>
          </a:prstGeom>
        </p:spPr>
      </p:pic>
    </p:spTree>
    <p:extLst>
      <p:ext uri="{BB962C8B-B14F-4D97-AF65-F5344CB8AC3E}">
        <p14:creationId xmlns:p14="http://schemas.microsoft.com/office/powerpoint/2010/main" val="240340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7020675" y="480628"/>
            <a:ext cx="4505155" cy="1161360"/>
          </a:xfrm>
        </p:spPr>
        <p:txBody>
          <a:bodyPr/>
          <a:lstStyle/>
          <a:p>
            <a:r>
              <a:rPr lang="en-US" dirty="0"/>
              <a:t>INTRODUCTION</a:t>
            </a:r>
          </a:p>
        </p:txBody>
      </p:sp>
      <p:pic>
        <p:nvPicPr>
          <p:cNvPr id="5" name="Picture Placeholder 4" descr="A group of blue jeans on a swinger">
            <a:extLst>
              <a:ext uri="{FF2B5EF4-FFF2-40B4-BE49-F238E27FC236}">
                <a16:creationId xmlns:a16="http://schemas.microsoft.com/office/drawing/2014/main" id="{2B660493-A854-C062-6ED2-02A7EEC4FC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8" b="38"/>
          <a:stretch/>
        </p:blipFill>
        <p:spPr>
          <a:xfrm>
            <a:off x="915410" y="1751759"/>
            <a:ext cx="5394960" cy="3997325"/>
          </a:xfrm>
        </p:spPr>
      </p:pic>
      <p:sp>
        <p:nvSpPr>
          <p:cNvPr id="8" name="Content Placeholder 7">
            <a:extLst>
              <a:ext uri="{FF2B5EF4-FFF2-40B4-BE49-F238E27FC236}">
                <a16:creationId xmlns:a16="http://schemas.microsoft.com/office/drawing/2014/main" id="{309B322C-92BF-3972-EB9C-80C69BC2D96C}"/>
              </a:ext>
            </a:extLst>
          </p:cNvPr>
          <p:cNvSpPr>
            <a:spLocks noGrp="1"/>
          </p:cNvSpPr>
          <p:nvPr>
            <p:ph sz="quarter" idx="11"/>
          </p:nvPr>
        </p:nvSpPr>
        <p:spPr>
          <a:xfrm>
            <a:off x="7021313" y="1838632"/>
            <a:ext cx="4029859" cy="4668531"/>
          </a:xfrm>
        </p:spPr>
        <p:txBody>
          <a:bodyPr/>
          <a:lstStyle/>
          <a:p>
            <a:pPr algn="l">
              <a:spcAft>
                <a:spcPts val="1200"/>
              </a:spcAft>
              <a:buFont typeface="Arial" panose="020B0604020202020204" pitchFamily="34" charset="0"/>
              <a:buChar char="•"/>
            </a:pPr>
            <a:r>
              <a:rPr lang="en-US" b="0" i="0" dirty="0">
                <a:solidFill>
                  <a:srgbClr val="FFFFFF"/>
                </a:solidFill>
                <a:effectLst/>
                <a:latin typeface="ui-sans-serif"/>
              </a:rPr>
              <a:t>A method to detect emotions in text</a:t>
            </a:r>
          </a:p>
          <a:p>
            <a:pPr algn="l">
              <a:spcAft>
                <a:spcPts val="1200"/>
              </a:spcAft>
              <a:buFont typeface="Arial" panose="020B0604020202020204" pitchFamily="34" charset="0"/>
              <a:buChar char="•"/>
            </a:pPr>
            <a:r>
              <a:rPr lang="en-US" b="0" i="0" dirty="0">
                <a:solidFill>
                  <a:srgbClr val="FFFFFF"/>
                </a:solidFill>
                <a:effectLst/>
                <a:latin typeface="ui-sans-serif"/>
              </a:rPr>
              <a:t>Also called </a:t>
            </a:r>
            <a:r>
              <a:rPr lang="en-US" b="0" i="1" dirty="0">
                <a:solidFill>
                  <a:srgbClr val="FFFFFF"/>
                </a:solidFill>
                <a:effectLst/>
                <a:latin typeface="ui-sans-serif"/>
              </a:rPr>
              <a:t>opinion mining</a:t>
            </a:r>
            <a:endParaRPr lang="en-US" b="0" i="0" dirty="0">
              <a:solidFill>
                <a:srgbClr val="FFFFFF"/>
              </a:solidFill>
              <a:effectLst/>
              <a:latin typeface="ui-sans-serif"/>
            </a:endParaRPr>
          </a:p>
          <a:p>
            <a:pPr algn="l">
              <a:spcAft>
                <a:spcPts val="1200"/>
              </a:spcAft>
              <a:buFont typeface="Arial" panose="020B0604020202020204" pitchFamily="34" charset="0"/>
              <a:buChar char="•"/>
            </a:pPr>
            <a:r>
              <a:rPr lang="en-US" b="0" i="0" dirty="0">
                <a:solidFill>
                  <a:srgbClr val="FFFFFF"/>
                </a:solidFill>
                <a:effectLst/>
                <a:latin typeface="ui-sans-serif"/>
              </a:rPr>
              <a:t>Commonly used to classify text as:</a:t>
            </a:r>
          </a:p>
          <a:p>
            <a:pPr marL="742950" lvl="1" indent="-285750" algn="l">
              <a:spcAft>
                <a:spcPts val="1200"/>
              </a:spcAft>
              <a:buFont typeface="Arial" panose="020B0604020202020204" pitchFamily="34" charset="0"/>
              <a:buChar char="•"/>
            </a:pPr>
            <a:r>
              <a:rPr lang="en-US" b="0" i="0" dirty="0">
                <a:solidFill>
                  <a:srgbClr val="FFFFFF"/>
                </a:solidFill>
                <a:effectLst/>
                <a:latin typeface="ui-sans-serif"/>
              </a:rPr>
              <a:t>Positive</a:t>
            </a:r>
          </a:p>
          <a:p>
            <a:pPr marL="742950" lvl="1" indent="-285750" algn="l">
              <a:spcAft>
                <a:spcPts val="1200"/>
              </a:spcAft>
              <a:buFont typeface="Arial" panose="020B0604020202020204" pitchFamily="34" charset="0"/>
              <a:buChar char="•"/>
            </a:pPr>
            <a:r>
              <a:rPr lang="en-US" b="0" i="0" dirty="0">
                <a:solidFill>
                  <a:srgbClr val="FFFFFF"/>
                </a:solidFill>
                <a:effectLst/>
                <a:latin typeface="ui-sans-serif"/>
              </a:rPr>
              <a:t>Negative</a:t>
            </a:r>
          </a:p>
          <a:p>
            <a:pPr marL="742950" lvl="1" indent="-285750" algn="l">
              <a:spcAft>
                <a:spcPts val="1200"/>
              </a:spcAft>
              <a:buFont typeface="Arial" panose="020B0604020202020204" pitchFamily="34" charset="0"/>
              <a:buChar char="•"/>
            </a:pPr>
            <a:r>
              <a:rPr lang="en-US" b="0" i="0" dirty="0">
                <a:solidFill>
                  <a:srgbClr val="FFFFFF"/>
                </a:solidFill>
                <a:effectLst/>
                <a:latin typeface="ui-sans-serif"/>
              </a:rPr>
              <a:t>Neutral</a:t>
            </a:r>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a:t>
            </a:fld>
            <a:endParaRPr lang="en-US" dirty="0"/>
          </a:p>
        </p:txBody>
      </p:sp>
      <p:pic>
        <p:nvPicPr>
          <p:cNvPr id="4" name="Picture 3">
            <a:extLst>
              <a:ext uri="{FF2B5EF4-FFF2-40B4-BE49-F238E27FC236}">
                <a16:creationId xmlns:a16="http://schemas.microsoft.com/office/drawing/2014/main" id="{DB3686C1-9E53-E274-2BA3-4F340DB3FBA1}"/>
              </a:ext>
            </a:extLst>
          </p:cNvPr>
          <p:cNvPicPr>
            <a:picLocks noChangeAspect="1"/>
          </p:cNvPicPr>
          <p:nvPr/>
        </p:nvPicPr>
        <p:blipFill>
          <a:blip r:embed="rId3"/>
          <a:stretch>
            <a:fillRect/>
          </a:stretch>
        </p:blipFill>
        <p:spPr>
          <a:xfrm>
            <a:off x="537119" y="1641988"/>
            <a:ext cx="5845838" cy="4257367"/>
          </a:xfrm>
          <a:prstGeom prst="rect">
            <a:avLst/>
          </a:prstGeom>
        </p:spPr>
      </p:pic>
      <p:pic>
        <p:nvPicPr>
          <p:cNvPr id="6" name="Picture 5">
            <a:extLst>
              <a:ext uri="{FF2B5EF4-FFF2-40B4-BE49-F238E27FC236}">
                <a16:creationId xmlns:a16="http://schemas.microsoft.com/office/drawing/2014/main" id="{FBA912EB-E340-924B-B32C-11EC9C39F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6723" y="0"/>
            <a:ext cx="1382843" cy="1180209"/>
          </a:xfrm>
          <a:prstGeom prst="rect">
            <a:avLst/>
          </a:prstGeom>
        </p:spPr>
      </p:pic>
    </p:spTree>
    <p:extLst>
      <p:ext uri="{BB962C8B-B14F-4D97-AF65-F5344CB8AC3E}">
        <p14:creationId xmlns:p14="http://schemas.microsoft.com/office/powerpoint/2010/main" val="330662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1518745" y="507245"/>
            <a:ext cx="9143999" cy="879104"/>
          </a:xfrm>
        </p:spPr>
        <p:txBody>
          <a:bodyPr>
            <a:normAutofit fontScale="90000"/>
          </a:bodyPr>
          <a:lstStyle/>
          <a:p>
            <a:r>
              <a:rPr lang="en-US" dirty="0"/>
              <a:t>ANALYSIS OF MOVIE REVIEWS</a:t>
            </a:r>
          </a:p>
        </p:txBody>
      </p:sp>
      <p:sp>
        <p:nvSpPr>
          <p:cNvPr id="3" name="Subtitle 2">
            <a:extLst>
              <a:ext uri="{FF2B5EF4-FFF2-40B4-BE49-F238E27FC236}">
                <a16:creationId xmlns:a16="http://schemas.microsoft.com/office/drawing/2014/main" id="{8A7C2841-47C6-02F9-83CF-508A0ADF02EB}"/>
              </a:ext>
            </a:extLst>
          </p:cNvPr>
          <p:cNvSpPr>
            <a:spLocks noGrp="1"/>
          </p:cNvSpPr>
          <p:nvPr>
            <p:ph type="subTitle" idx="1"/>
          </p:nvPr>
        </p:nvSpPr>
        <p:spPr>
          <a:xfrm>
            <a:off x="1337187" y="1602658"/>
            <a:ext cx="9143999" cy="4542597"/>
          </a:xfrm>
        </p:spPr>
        <p:txBody>
          <a:bodyPr>
            <a:normAutofit fontScale="85000" lnSpcReduction="20000"/>
          </a:bodyPr>
          <a:lstStyle/>
          <a:p>
            <a:pPr marL="514350" indent="-514350" algn="l">
              <a:buFont typeface="Wingdings" panose="05000000000000000000" pitchFamily="2" charset="2"/>
              <a:buChar char="q"/>
            </a:pPr>
            <a:r>
              <a:rPr lang="en-US" dirty="0"/>
              <a:t>Sentiment analysis is like teaching a computer to read people's comments, reviews, or posts — and understand how they feel about something.</a:t>
            </a:r>
          </a:p>
          <a:p>
            <a:pPr marL="514350" indent="-514350" algn="l">
              <a:buFont typeface="Wingdings" panose="05000000000000000000" pitchFamily="2" charset="2"/>
              <a:buChar char="q"/>
            </a:pPr>
            <a:r>
              <a:rPr lang="en-US" dirty="0"/>
              <a:t>Sentiment analysis, also known as opinion mining, is a natural language processing (NLP) technique used to determine the emotional tone behind a body of text.</a:t>
            </a:r>
          </a:p>
          <a:p>
            <a:pPr marL="514350" indent="-514350" algn="l">
              <a:buFont typeface="Wingdings" panose="05000000000000000000" pitchFamily="2" charset="2"/>
              <a:buChar char="q"/>
            </a:pPr>
            <a:r>
              <a:rPr lang="en-US" dirty="0"/>
              <a:t>In the context of movie reviews, sentiment analysis aims to automatically identify whether a review expresses a positive, negative, or neutral opinion about a film. </a:t>
            </a:r>
          </a:p>
          <a:p>
            <a:pPr marL="514350" indent="-514350" algn="l">
              <a:buFont typeface="Wingdings" panose="05000000000000000000" pitchFamily="2" charset="2"/>
              <a:buChar char="q"/>
            </a:pPr>
            <a:r>
              <a:rPr lang="en-US" b="0" i="0" dirty="0">
                <a:solidFill>
                  <a:srgbClr val="FFFFFF"/>
                </a:solidFill>
                <a:effectLst/>
                <a:latin typeface="ui-sans-serif"/>
              </a:rPr>
              <a:t>By using machine learning algorithms or deep learning models such as Naive Bayes, Support Vector Machines (SVM), or LSTM neural networks, systems can be trained to classify sentiments with high accuracy.</a:t>
            </a:r>
            <a:r>
              <a:rPr lang="en-US" dirty="0"/>
              <a:t>.</a:t>
            </a:r>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4</a:t>
            </a:fld>
            <a:endParaRPr lang="en-US" dirty="0"/>
          </a:p>
        </p:txBody>
      </p:sp>
      <p:pic>
        <p:nvPicPr>
          <p:cNvPr id="5" name="Picture 4">
            <a:extLst>
              <a:ext uri="{FF2B5EF4-FFF2-40B4-BE49-F238E27FC236}">
                <a16:creationId xmlns:a16="http://schemas.microsoft.com/office/drawing/2014/main" id="{25BEC803-39F3-699D-7C3B-529652446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397944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ctrTitle"/>
          </p:nvPr>
        </p:nvSpPr>
        <p:spPr>
          <a:xfrm>
            <a:off x="993059" y="347620"/>
            <a:ext cx="10774056" cy="832252"/>
          </a:xfrm>
        </p:spPr>
        <p:txBody>
          <a:bodyPr>
            <a:normAutofit/>
          </a:bodyPr>
          <a:lstStyle/>
          <a:p>
            <a:pPr algn="l">
              <a:spcBef>
                <a:spcPts val="1200"/>
              </a:spcBef>
              <a:spcAft>
                <a:spcPts val="600"/>
              </a:spcAft>
            </a:pPr>
            <a:r>
              <a:rPr lang="en-US" sz="2800" b="1" i="0" dirty="0">
                <a:solidFill>
                  <a:srgbClr val="FFFFFF"/>
                </a:solidFill>
                <a:effectLst/>
              </a:rPr>
              <a:t>Applications of Sentiment Analysis in Movie Reviews </a:t>
            </a:r>
          </a:p>
        </p:txBody>
      </p:sp>
      <p:sp>
        <p:nvSpPr>
          <p:cNvPr id="3" name="Content Placeholder 2">
            <a:extLst>
              <a:ext uri="{FF2B5EF4-FFF2-40B4-BE49-F238E27FC236}">
                <a16:creationId xmlns:a16="http://schemas.microsoft.com/office/drawing/2014/main" id="{1D64B449-06A6-DA15-9625-E5279E21ED22}"/>
              </a:ext>
            </a:extLst>
          </p:cNvPr>
          <p:cNvSpPr>
            <a:spLocks noGrp="1"/>
          </p:cNvSpPr>
          <p:nvPr>
            <p:ph sz="quarter" idx="10"/>
          </p:nvPr>
        </p:nvSpPr>
        <p:spPr>
          <a:xfrm>
            <a:off x="993060" y="1179872"/>
            <a:ext cx="10073494" cy="5330509"/>
          </a:xfrm>
        </p:spPr>
        <p:txBody>
          <a:bodyPr>
            <a:noAutofit/>
          </a:bodyPr>
          <a:lstStyle/>
          <a:p>
            <a:pPr algn="l">
              <a:spcAft>
                <a:spcPts val="1200"/>
              </a:spcAft>
              <a:buFont typeface="+mj-lt"/>
              <a:buAutoNum type="arabicPeriod"/>
            </a:pPr>
            <a:r>
              <a:rPr lang="en-US" sz="1600" b="1" i="0" dirty="0">
                <a:solidFill>
                  <a:srgbClr val="FFFFFF"/>
                </a:solidFill>
                <a:effectLst/>
                <a:latin typeface="ui-sans-serif"/>
              </a:rPr>
              <a:t>Audience Feedback Analysis</a:t>
            </a:r>
            <a:br>
              <a:rPr lang="en-US" sz="1600" b="0" i="0" dirty="0">
                <a:solidFill>
                  <a:srgbClr val="FFFFFF"/>
                </a:solidFill>
                <a:effectLst/>
                <a:latin typeface="ui-sans-serif"/>
              </a:rPr>
            </a:br>
            <a:r>
              <a:rPr lang="en-US" sz="1600" b="0" i="0" dirty="0">
                <a:solidFill>
                  <a:srgbClr val="FFFFFF"/>
                </a:solidFill>
                <a:effectLst/>
                <a:latin typeface="ui-sans-serif"/>
              </a:rPr>
              <a:t>Sentiment analysis helps movie producers and distributors understand how audiences are reacting to a movie.— such as the acting, storyline, direction, or music.</a:t>
            </a:r>
          </a:p>
          <a:p>
            <a:pPr algn="l">
              <a:spcAft>
                <a:spcPts val="1200"/>
              </a:spcAft>
              <a:buFont typeface="+mj-lt"/>
              <a:buAutoNum type="arabicPeriod"/>
            </a:pPr>
            <a:r>
              <a:rPr lang="en-US" sz="1600" b="1" i="0" dirty="0">
                <a:solidFill>
                  <a:srgbClr val="FFFFFF"/>
                </a:solidFill>
                <a:effectLst/>
                <a:latin typeface="ui-sans-serif"/>
              </a:rPr>
              <a:t>Movie Recommendation Systems</a:t>
            </a:r>
            <a:br>
              <a:rPr lang="en-US" sz="1600" b="0" i="0" dirty="0">
                <a:solidFill>
                  <a:srgbClr val="FFFFFF"/>
                </a:solidFill>
                <a:effectLst/>
                <a:latin typeface="ui-sans-serif"/>
              </a:rPr>
            </a:br>
            <a:r>
              <a:rPr lang="en-US" sz="1600" b="0" i="0" dirty="0">
                <a:solidFill>
                  <a:srgbClr val="FFFFFF"/>
                </a:solidFill>
                <a:effectLst/>
                <a:latin typeface="ui-sans-serif"/>
              </a:rPr>
              <a:t>Platforms like Netflix, Amazon Prime, and Disney+ use sentiment analysis to improve recommendations. If a user likes movies that get a lot of positive emotional feedback, the system can suggest similar films. This improves personalization and enhances user experience.</a:t>
            </a:r>
          </a:p>
          <a:p>
            <a:pPr algn="l">
              <a:spcAft>
                <a:spcPts val="1200"/>
              </a:spcAft>
              <a:buFont typeface="+mj-lt"/>
              <a:buAutoNum type="arabicPeriod"/>
            </a:pPr>
            <a:r>
              <a:rPr lang="en-US" sz="1600" b="1" i="0" dirty="0">
                <a:solidFill>
                  <a:srgbClr val="FFFFFF"/>
                </a:solidFill>
                <a:effectLst/>
                <a:latin typeface="ui-sans-serif"/>
              </a:rPr>
              <a:t>Box Office Prediction</a:t>
            </a:r>
            <a:br>
              <a:rPr lang="en-US" sz="1600" b="0" i="0" dirty="0">
                <a:solidFill>
                  <a:srgbClr val="FFFFFF"/>
                </a:solidFill>
                <a:effectLst/>
                <a:latin typeface="ui-sans-serif"/>
              </a:rPr>
            </a:br>
            <a:r>
              <a:rPr lang="en-US" sz="1600" b="0" i="0" dirty="0">
                <a:solidFill>
                  <a:srgbClr val="FFFFFF"/>
                </a:solidFill>
                <a:effectLst/>
                <a:latin typeface="ui-sans-serif"/>
              </a:rPr>
              <a:t>Before or shortly after a movie's release, early reviews and online discussions can be analyzed to predict how well a movie will perform. If sentiment is mostly positive, it’s likely to attract more viewers, which can indicate a higher box office return.</a:t>
            </a:r>
          </a:p>
          <a:p>
            <a:pPr algn="l">
              <a:spcAft>
                <a:spcPts val="1200"/>
              </a:spcAft>
              <a:buFont typeface="+mj-lt"/>
              <a:buAutoNum type="arabicPeriod"/>
            </a:pPr>
            <a:r>
              <a:rPr lang="en-US" sz="1600" b="1" i="0" dirty="0">
                <a:solidFill>
                  <a:srgbClr val="FFFFFF"/>
                </a:solidFill>
                <a:effectLst/>
                <a:latin typeface="ui-sans-serif"/>
              </a:rPr>
              <a:t>Marketing Strategy Optimization</a:t>
            </a:r>
            <a:br>
              <a:rPr lang="en-US" sz="1600" b="0" i="0" dirty="0">
                <a:solidFill>
                  <a:srgbClr val="FFFFFF"/>
                </a:solidFill>
                <a:effectLst/>
                <a:latin typeface="ui-sans-serif"/>
              </a:rPr>
            </a:br>
            <a:r>
              <a:rPr lang="en-US" sz="1600" b="0" i="0" dirty="0">
                <a:solidFill>
                  <a:srgbClr val="FFFFFF"/>
                </a:solidFill>
                <a:effectLst/>
                <a:latin typeface="ui-sans-serif"/>
              </a:rPr>
              <a:t>Studios monitor the audience’s reaction to trailers, posters, interviews, and promotional campaigns. </a:t>
            </a:r>
          </a:p>
          <a:p>
            <a:pPr algn="l">
              <a:spcAft>
                <a:spcPts val="1200"/>
              </a:spcAft>
              <a:buFont typeface="+mj-lt"/>
              <a:buAutoNum type="arabicPeriod"/>
            </a:pPr>
            <a:r>
              <a:rPr lang="en-US" sz="1600" b="1" i="0" dirty="0">
                <a:solidFill>
                  <a:srgbClr val="FFFFFF"/>
                </a:solidFill>
                <a:effectLst/>
                <a:latin typeface="ui-sans-serif"/>
              </a:rPr>
              <a:t>Competitor Analysis</a:t>
            </a:r>
            <a:br>
              <a:rPr lang="en-US" sz="1600" b="0" i="0" dirty="0">
                <a:solidFill>
                  <a:srgbClr val="FFFFFF"/>
                </a:solidFill>
                <a:effectLst/>
                <a:latin typeface="ui-sans-serif"/>
              </a:rPr>
            </a:br>
            <a:r>
              <a:rPr lang="en-US" sz="1600" b="0" i="0" dirty="0">
                <a:solidFill>
                  <a:srgbClr val="FFFFFF"/>
                </a:solidFill>
                <a:effectLst/>
                <a:latin typeface="ui-sans-serif"/>
              </a:rPr>
              <a:t>Sentiment analysis allows studios to compare how their movie is performing emotionally compared to competitors. For example, if two action movies release at the same time, comparing audience sentiments helps understand which one resonates more and why.</a:t>
            </a:r>
          </a:p>
        </p:txBody>
      </p:sp>
      <p:sp>
        <p:nvSpPr>
          <p:cNvPr id="4" name="Slide Number Placeholder 3">
            <a:extLst>
              <a:ext uri="{FF2B5EF4-FFF2-40B4-BE49-F238E27FC236}">
                <a16:creationId xmlns:a16="http://schemas.microsoft.com/office/drawing/2014/main" id="{B0A62A93-B05D-F902-E82F-647AA5B8957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5</a:t>
            </a:fld>
            <a:endParaRPr lang="en-US" dirty="0"/>
          </a:p>
        </p:txBody>
      </p:sp>
      <p:pic>
        <p:nvPicPr>
          <p:cNvPr id="5" name="Picture 4">
            <a:extLst>
              <a:ext uri="{FF2B5EF4-FFF2-40B4-BE49-F238E27FC236}">
                <a16:creationId xmlns:a16="http://schemas.microsoft.com/office/drawing/2014/main" id="{58AA74B5-0ADC-1388-A17E-C9155E15F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9157" y="-337"/>
            <a:ext cx="1382843" cy="1180209"/>
          </a:xfrm>
          <a:prstGeom prst="rect">
            <a:avLst/>
          </a:prstGeom>
        </p:spPr>
      </p:pic>
    </p:spTree>
    <p:extLst>
      <p:ext uri="{BB962C8B-B14F-4D97-AF65-F5344CB8AC3E}">
        <p14:creationId xmlns:p14="http://schemas.microsoft.com/office/powerpoint/2010/main" val="405529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A9D2C-79E5-25CF-E4A6-2AA9C1BE822E}"/>
              </a:ext>
            </a:extLst>
          </p:cNvPr>
          <p:cNvSpPr>
            <a:spLocks noGrp="1"/>
          </p:cNvSpPr>
          <p:nvPr>
            <p:ph type="ctrTitle"/>
          </p:nvPr>
        </p:nvSpPr>
        <p:spPr>
          <a:xfrm>
            <a:off x="6599930" y="347621"/>
            <a:ext cx="5163939" cy="659292"/>
          </a:xfrm>
        </p:spPr>
        <p:txBody>
          <a:bodyPr>
            <a:normAutofit fontScale="90000"/>
          </a:bodyPr>
          <a:lstStyle/>
          <a:p>
            <a:r>
              <a:rPr lang="en-US" dirty="0"/>
              <a:t>HOW IT WORKS..</a:t>
            </a:r>
          </a:p>
        </p:txBody>
      </p:sp>
      <p:pic>
        <p:nvPicPr>
          <p:cNvPr id="6" name="Picture Placeholder 5" descr="A hand holding a black shirt on hangers">
            <a:extLst>
              <a:ext uri="{FF2B5EF4-FFF2-40B4-BE49-F238E27FC236}">
                <a16:creationId xmlns:a16="http://schemas.microsoft.com/office/drawing/2014/main" id="{5326D26B-3D67-152D-1D62-B066AE8093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 b="10"/>
          <a:stretch/>
        </p:blipFill>
        <p:spPr>
          <a:xfrm>
            <a:off x="900170" y="1751759"/>
            <a:ext cx="5394960" cy="3997325"/>
          </a:xfrm>
        </p:spPr>
      </p:pic>
      <p:sp>
        <p:nvSpPr>
          <p:cNvPr id="3" name="Content Placeholder 2">
            <a:extLst>
              <a:ext uri="{FF2B5EF4-FFF2-40B4-BE49-F238E27FC236}">
                <a16:creationId xmlns:a16="http://schemas.microsoft.com/office/drawing/2014/main" id="{E3E887FC-D1FD-80FF-11CA-504D9B1DB934}"/>
              </a:ext>
            </a:extLst>
          </p:cNvPr>
          <p:cNvSpPr>
            <a:spLocks noGrp="1"/>
          </p:cNvSpPr>
          <p:nvPr>
            <p:ph sz="quarter" idx="11"/>
          </p:nvPr>
        </p:nvSpPr>
        <p:spPr>
          <a:xfrm>
            <a:off x="6599930" y="1209369"/>
            <a:ext cx="5163939" cy="5301010"/>
          </a:xfrm>
        </p:spPr>
        <p:txBody>
          <a:bodyPr>
            <a:normAutofit fontScale="77500" lnSpcReduction="20000"/>
          </a:bodyPr>
          <a:lstStyle/>
          <a:p>
            <a:pPr marL="0" indent="0" algn="l">
              <a:spcAft>
                <a:spcPts val="1200"/>
              </a:spcAft>
              <a:buNone/>
            </a:pPr>
            <a:r>
              <a:rPr lang="en-US" dirty="0"/>
              <a:t>1</a:t>
            </a:r>
            <a:r>
              <a:rPr lang="en-US" b="1" dirty="0"/>
              <a:t>. </a:t>
            </a:r>
            <a:r>
              <a:rPr lang="en-US" sz="2300" b="1" dirty="0"/>
              <a:t>COLLECTION REVIEWS: </a:t>
            </a:r>
            <a:r>
              <a:rPr lang="en-US" b="0" i="0" dirty="0">
                <a:solidFill>
                  <a:srgbClr val="FFFFFF"/>
                </a:solidFill>
                <a:effectLst/>
                <a:latin typeface="ui-sans-serif"/>
              </a:rPr>
              <a:t>The first step is gathering text data — movie reviews in this case. Reviews can be collected from platforms like- google reviews, twitter. </a:t>
            </a:r>
          </a:p>
          <a:p>
            <a:pPr marL="0" indent="0">
              <a:spcAft>
                <a:spcPts val="1200"/>
              </a:spcAft>
              <a:buNone/>
            </a:pPr>
            <a:r>
              <a:rPr lang="en-US" dirty="0">
                <a:solidFill>
                  <a:srgbClr val="FFFFFF"/>
                </a:solidFill>
                <a:latin typeface="ui-sans-serif"/>
              </a:rPr>
              <a:t>2. </a:t>
            </a:r>
            <a:r>
              <a:rPr lang="en-IN" b="1" i="0" dirty="0">
                <a:solidFill>
                  <a:srgbClr val="FFFFFF"/>
                </a:solidFill>
                <a:effectLst/>
                <a:latin typeface="Arial" panose="020B0604020202020204" pitchFamily="34" charset="0"/>
                <a:cs typeface="Arial" panose="020B0604020202020204" pitchFamily="34" charset="0"/>
              </a:rPr>
              <a:t> TEXT PREPROCESSING : </a:t>
            </a:r>
            <a:r>
              <a:rPr lang="en-US" b="0" i="0" dirty="0">
                <a:solidFill>
                  <a:srgbClr val="FFFFFF"/>
                </a:solidFill>
                <a:effectLst/>
                <a:latin typeface="ui-sans-serif"/>
              </a:rPr>
              <a:t>Before feeding the data to a model, it must be cleaned and standardized like- remove punctuation ,lowercasing.</a:t>
            </a:r>
          </a:p>
          <a:p>
            <a:pPr marL="0" indent="0">
              <a:spcAft>
                <a:spcPts val="1200"/>
              </a:spcAft>
              <a:buNone/>
            </a:pPr>
            <a:r>
              <a:rPr lang="en-IN" b="1" i="0" dirty="0">
                <a:solidFill>
                  <a:srgbClr val="FFFFFF"/>
                </a:solidFill>
                <a:effectLst/>
                <a:latin typeface="ui-sans-serif"/>
              </a:rPr>
              <a:t>3. </a:t>
            </a:r>
            <a:r>
              <a:rPr lang="en-IN" b="1" i="0" dirty="0">
                <a:solidFill>
                  <a:srgbClr val="FFFFFF"/>
                </a:solidFill>
                <a:effectLst/>
              </a:rPr>
              <a:t>FEATURE EXTRACTION : </a:t>
            </a:r>
            <a:r>
              <a:rPr lang="en-US" b="0" i="0" dirty="0">
                <a:solidFill>
                  <a:srgbClr val="FFFFFF"/>
                </a:solidFill>
                <a:effectLst/>
                <a:latin typeface="ui-sans-serif"/>
              </a:rPr>
              <a:t>Since ML models can’t understand text directly, we convert it into numbers.</a:t>
            </a:r>
          </a:p>
          <a:p>
            <a:pPr algn="l">
              <a:buNone/>
            </a:pPr>
            <a:r>
              <a:rPr lang="en-US" dirty="0">
                <a:solidFill>
                  <a:srgbClr val="FFFFFF"/>
                </a:solidFill>
                <a:latin typeface="ui-sans-serif"/>
              </a:rPr>
              <a:t>4. </a:t>
            </a:r>
            <a:r>
              <a:rPr lang="en-IN" b="1" i="0" dirty="0">
                <a:solidFill>
                  <a:srgbClr val="FFFFFF"/>
                </a:solidFill>
                <a:effectLst/>
              </a:rPr>
              <a:t>CLASSIFICATION: </a:t>
            </a:r>
            <a:r>
              <a:rPr lang="en-US" b="0" i="0" dirty="0">
                <a:solidFill>
                  <a:srgbClr val="FFFFFF"/>
                </a:solidFill>
                <a:effectLst/>
                <a:latin typeface="ui-sans-serif"/>
              </a:rPr>
              <a:t>we train a </a:t>
            </a:r>
            <a:r>
              <a:rPr lang="en-US" b="1" i="0" dirty="0">
                <a:solidFill>
                  <a:srgbClr val="FFFFFF"/>
                </a:solidFill>
                <a:effectLst/>
                <a:latin typeface="ui-sans-serif"/>
              </a:rPr>
              <a:t>Machine Learning</a:t>
            </a:r>
            <a:r>
              <a:rPr lang="en-US" b="0" i="0" dirty="0">
                <a:solidFill>
                  <a:srgbClr val="FFFFFF"/>
                </a:solidFill>
                <a:effectLst/>
                <a:latin typeface="ui-sans-serif"/>
              </a:rPr>
              <a:t> or </a:t>
            </a:r>
            <a:r>
              <a:rPr lang="en-US" b="1" i="0" dirty="0">
                <a:solidFill>
                  <a:srgbClr val="FFFFFF"/>
                </a:solidFill>
                <a:effectLst/>
                <a:latin typeface="ui-sans-serif"/>
              </a:rPr>
              <a:t>Deep Learning</a:t>
            </a:r>
            <a:r>
              <a:rPr lang="en-US" b="0" i="0" dirty="0">
                <a:solidFill>
                  <a:srgbClr val="FFFFFF"/>
                </a:solidFill>
                <a:effectLst/>
                <a:latin typeface="ui-sans-serif"/>
              </a:rPr>
              <a:t> model like- naïve bayes , long short-term memory(handles sequence of words).</a:t>
            </a:r>
          </a:p>
          <a:p>
            <a:pPr algn="l">
              <a:buNone/>
            </a:pPr>
            <a:r>
              <a:rPr lang="en-US" dirty="0">
                <a:solidFill>
                  <a:srgbClr val="FFFFFF"/>
                </a:solidFill>
                <a:latin typeface="ui-sans-serif"/>
              </a:rPr>
              <a:t>5. </a:t>
            </a:r>
            <a:r>
              <a:rPr lang="en-IN" b="1" i="0" dirty="0">
                <a:solidFill>
                  <a:srgbClr val="FFFFFF"/>
                </a:solidFill>
                <a:effectLst/>
              </a:rPr>
              <a:t>PREDICT SENTIMENT:</a:t>
            </a:r>
            <a:r>
              <a:rPr lang="en-IN" b="1" dirty="0">
                <a:solidFill>
                  <a:srgbClr val="FFFFFF"/>
                </a:solidFill>
              </a:rPr>
              <a:t> </a:t>
            </a:r>
            <a:r>
              <a:rPr lang="en-US" b="0" i="0" dirty="0">
                <a:solidFill>
                  <a:srgbClr val="FFFFFF"/>
                </a:solidFill>
                <a:effectLst/>
                <a:latin typeface="ui-sans-serif"/>
              </a:rPr>
              <a:t>Once trained, the model can predict the sentiment of new reviews:</a:t>
            </a:r>
          </a:p>
          <a:p>
            <a:pPr algn="l">
              <a:spcAft>
                <a:spcPts val="1200"/>
              </a:spcAft>
              <a:buFont typeface="Arial" panose="020B0604020202020204" pitchFamily="34" charset="0"/>
              <a:buChar char="•"/>
            </a:pPr>
            <a:r>
              <a:rPr lang="en-US" b="0" i="0" dirty="0">
                <a:solidFill>
                  <a:srgbClr val="FFFFFF"/>
                </a:solidFill>
                <a:effectLst/>
                <a:latin typeface="ui-sans-serif"/>
              </a:rPr>
              <a:t>"The movie was brilliant!" → </a:t>
            </a:r>
            <a:r>
              <a:rPr lang="en-US" b="1" i="0" dirty="0">
                <a:solidFill>
                  <a:srgbClr val="FFFFFF"/>
                </a:solidFill>
                <a:effectLst/>
                <a:latin typeface="ui-sans-serif"/>
              </a:rPr>
              <a:t>Positive</a:t>
            </a:r>
          </a:p>
          <a:p>
            <a:pPr algn="l">
              <a:spcAft>
                <a:spcPts val="1200"/>
              </a:spcAft>
              <a:buFont typeface="Arial" panose="020B0604020202020204" pitchFamily="34" charset="0"/>
              <a:buChar char="•"/>
            </a:pPr>
            <a:r>
              <a:rPr lang="en-US" b="0" i="0" dirty="0">
                <a:solidFill>
                  <a:srgbClr val="FFFFFF"/>
                </a:solidFill>
                <a:effectLst/>
                <a:latin typeface="ui-sans-serif"/>
              </a:rPr>
              <a:t>"It was a waste of time." → </a:t>
            </a:r>
            <a:r>
              <a:rPr lang="en-US" b="1" i="0" dirty="0">
                <a:solidFill>
                  <a:srgbClr val="FFFFFF"/>
                </a:solidFill>
                <a:effectLst/>
                <a:latin typeface="ui-sans-serif"/>
              </a:rPr>
              <a:t>Negative</a:t>
            </a:r>
            <a:endParaRPr lang="en-US" b="0" i="0" dirty="0">
              <a:solidFill>
                <a:srgbClr val="FFFFFF"/>
              </a:solidFill>
              <a:effectLst/>
              <a:latin typeface="ui-sans-serif"/>
            </a:endParaRPr>
          </a:p>
          <a:p>
            <a:pPr algn="l">
              <a:spcAft>
                <a:spcPts val="1200"/>
              </a:spcAft>
              <a:buFont typeface="Arial" panose="020B0604020202020204" pitchFamily="34" charset="0"/>
              <a:buChar char="•"/>
            </a:pPr>
            <a:r>
              <a:rPr lang="en-US" b="0" i="0" dirty="0">
                <a:solidFill>
                  <a:srgbClr val="FFFFFF"/>
                </a:solidFill>
                <a:effectLst/>
                <a:latin typeface="ui-sans-serif"/>
              </a:rPr>
              <a:t>"It was okay, not great but not bad either." → </a:t>
            </a:r>
            <a:r>
              <a:rPr lang="en-US" b="1" i="0" dirty="0">
                <a:solidFill>
                  <a:srgbClr val="FFFFFF"/>
                </a:solidFill>
                <a:effectLst/>
                <a:latin typeface="ui-sans-serif"/>
              </a:rPr>
              <a:t>Neutral</a:t>
            </a:r>
            <a:endParaRPr lang="en-US" b="0" i="0" dirty="0">
              <a:solidFill>
                <a:srgbClr val="FFFFFF"/>
              </a:solidFill>
              <a:effectLst/>
              <a:latin typeface="ui-sans-serif"/>
            </a:endParaRPr>
          </a:p>
          <a:p>
            <a:pPr>
              <a:buNone/>
            </a:pPr>
            <a:endParaRPr lang="en-IN" b="1" i="0" dirty="0">
              <a:solidFill>
                <a:srgbClr val="FFFFFF"/>
              </a:solidFill>
              <a:effectLst/>
              <a:latin typeface="ui-sans-serif"/>
            </a:endParaRPr>
          </a:p>
          <a:p>
            <a:pPr algn="l">
              <a:buNone/>
            </a:pPr>
            <a:endParaRPr lang="en-IN" b="1" i="0" dirty="0">
              <a:solidFill>
                <a:srgbClr val="FFFFFF"/>
              </a:solidFill>
              <a:effectLst/>
              <a:latin typeface="ui-sans-serif"/>
            </a:endParaRPr>
          </a:p>
          <a:p>
            <a:pPr>
              <a:spcAft>
                <a:spcPts val="1200"/>
              </a:spcAft>
            </a:pPr>
            <a:endParaRPr lang="en-IN" b="1" i="0" dirty="0">
              <a:solidFill>
                <a:srgbClr val="FFFFFF"/>
              </a:solidFill>
              <a:effectLst/>
              <a:latin typeface="ui-sans-serif"/>
            </a:endParaRPr>
          </a:p>
          <a:p>
            <a:pPr algn="l">
              <a:spcAft>
                <a:spcPts val="1200"/>
              </a:spcAft>
              <a:buFont typeface="Arial" panose="020B0604020202020204" pitchFamily="34" charset="0"/>
              <a:buChar char="•"/>
            </a:pPr>
            <a:endParaRPr lang="en-US" b="0" i="0" dirty="0">
              <a:solidFill>
                <a:srgbClr val="FFFFFF"/>
              </a:solidFill>
              <a:effectLst/>
              <a:latin typeface="ui-sans-serif"/>
            </a:endParaRPr>
          </a:p>
        </p:txBody>
      </p:sp>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6</a:t>
            </a:fld>
            <a:endParaRPr lang="en-US" dirty="0"/>
          </a:p>
        </p:txBody>
      </p:sp>
      <p:pic>
        <p:nvPicPr>
          <p:cNvPr id="18" name="Picture 17">
            <a:extLst>
              <a:ext uri="{FF2B5EF4-FFF2-40B4-BE49-F238E27FC236}">
                <a16:creationId xmlns:a16="http://schemas.microsoft.com/office/drawing/2014/main" id="{C5C6515C-A10A-F59D-58ED-11D8C947A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925" y="1751758"/>
            <a:ext cx="5394961" cy="4105481"/>
          </a:xfrm>
          <a:prstGeom prst="rect">
            <a:avLst/>
          </a:prstGeom>
        </p:spPr>
      </p:pic>
      <p:pic>
        <p:nvPicPr>
          <p:cNvPr id="19" name="Picture 18">
            <a:extLst>
              <a:ext uri="{FF2B5EF4-FFF2-40B4-BE49-F238E27FC236}">
                <a16:creationId xmlns:a16="http://schemas.microsoft.com/office/drawing/2014/main" id="{6A53F470-6001-C8A2-36C4-EBA48E514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10093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E6599B-92EE-DA04-9056-C282E455D7DA}"/>
              </a:ext>
            </a:extLst>
          </p:cNvPr>
          <p:cNvSpPr>
            <a:spLocks noGrp="1"/>
          </p:cNvSpPr>
          <p:nvPr>
            <p:ph type="title"/>
          </p:nvPr>
        </p:nvSpPr>
        <p:spPr>
          <a:xfrm>
            <a:off x="381000" y="381000"/>
            <a:ext cx="11430000" cy="1325563"/>
          </a:xfrm>
        </p:spPr>
        <p:txBody>
          <a:bodyPr/>
          <a:lstStyle/>
          <a:p>
            <a:r>
              <a:rPr lang="en-US" dirty="0"/>
              <a:t>TECHNIQUES</a:t>
            </a:r>
          </a:p>
        </p:txBody>
      </p:sp>
      <p:sp>
        <p:nvSpPr>
          <p:cNvPr id="6" name="Content Placeholder 5">
            <a:extLst>
              <a:ext uri="{FF2B5EF4-FFF2-40B4-BE49-F238E27FC236}">
                <a16:creationId xmlns:a16="http://schemas.microsoft.com/office/drawing/2014/main" id="{6993533C-26FD-AEBE-6ACB-A4F973ACAD69}"/>
              </a:ext>
            </a:extLst>
          </p:cNvPr>
          <p:cNvSpPr>
            <a:spLocks noGrp="1"/>
          </p:cNvSpPr>
          <p:nvPr>
            <p:ph idx="1"/>
          </p:nvPr>
        </p:nvSpPr>
        <p:spPr>
          <a:xfrm>
            <a:off x="1100852" y="1825625"/>
            <a:ext cx="4247067" cy="4351338"/>
          </a:xfrm>
        </p:spPr>
        <p:txBody>
          <a:bodyPr/>
          <a:lstStyle/>
          <a:p>
            <a:pPr marL="457200" indent="-457200">
              <a:buFont typeface="+mj-lt"/>
              <a:buAutoNum type="arabicPeriod"/>
            </a:pPr>
            <a:r>
              <a:rPr lang="en-IN" b="1" i="0" dirty="0">
                <a:solidFill>
                  <a:srgbClr val="FFFFFF"/>
                </a:solidFill>
                <a:effectLst/>
                <a:latin typeface="ui-sans-serif"/>
              </a:rPr>
              <a:t> MACHINE LEARNING TECHNIQUES</a:t>
            </a:r>
          </a:p>
          <a:p>
            <a:r>
              <a:rPr lang="en-IN" b="1" i="0" dirty="0">
                <a:solidFill>
                  <a:srgbClr val="FFFFFF"/>
                </a:solidFill>
                <a:effectLst/>
                <a:latin typeface="ui-sans-serif"/>
              </a:rPr>
              <a:t>Naive Bayes-</a:t>
            </a:r>
            <a:r>
              <a:rPr lang="en-IN" b="1" dirty="0">
                <a:solidFill>
                  <a:srgbClr val="FFFFFF"/>
                </a:solidFill>
                <a:latin typeface="ui-sans-serif"/>
              </a:rPr>
              <a:t>A </a:t>
            </a:r>
            <a:r>
              <a:rPr lang="en-IN" dirty="0">
                <a:solidFill>
                  <a:srgbClr val="FFFFFF"/>
                </a:solidFill>
                <a:latin typeface="ui-sans-serif"/>
              </a:rPr>
              <a:t>simple and fast algorithm based on probability.</a:t>
            </a:r>
            <a:endParaRPr lang="en-IN" i="0" dirty="0">
              <a:solidFill>
                <a:srgbClr val="FFFFFF"/>
              </a:solidFill>
              <a:effectLst/>
              <a:latin typeface="ui-sans-serif"/>
            </a:endParaRPr>
          </a:p>
          <a:p>
            <a:r>
              <a:rPr lang="en-IN" b="1" i="0" dirty="0">
                <a:solidFill>
                  <a:srgbClr val="FFFFFF"/>
                </a:solidFill>
                <a:effectLst/>
                <a:latin typeface="ui-sans-serif"/>
              </a:rPr>
              <a:t>Support Vector Machine (SVM)-</a:t>
            </a:r>
            <a:r>
              <a:rPr lang="en-US" b="0" i="0" dirty="0">
                <a:solidFill>
                  <a:srgbClr val="FFFFFF"/>
                </a:solidFill>
                <a:effectLst/>
                <a:latin typeface="ui-sans-serif"/>
              </a:rPr>
              <a:t>A powerful classifier that tries to find the best boundary between different classes (e.g., positive vs. negative)</a:t>
            </a:r>
          </a:p>
          <a:p>
            <a:endParaRPr lang="en-IN" b="1" i="0" dirty="0">
              <a:solidFill>
                <a:srgbClr val="FFFFFF"/>
              </a:solidFill>
              <a:effectLst/>
              <a:latin typeface="ui-sans-serif"/>
            </a:endParaRPr>
          </a:p>
          <a:p>
            <a:endParaRPr lang="en-US" dirty="0"/>
          </a:p>
        </p:txBody>
      </p:sp>
      <p:sp>
        <p:nvSpPr>
          <p:cNvPr id="7" name="Content Placeholder 6">
            <a:extLst>
              <a:ext uri="{FF2B5EF4-FFF2-40B4-BE49-F238E27FC236}">
                <a16:creationId xmlns:a16="http://schemas.microsoft.com/office/drawing/2014/main" id="{45F0C6D4-02DE-0349-3B53-5B0E8FD1DB05}"/>
              </a:ext>
            </a:extLst>
          </p:cNvPr>
          <p:cNvSpPr>
            <a:spLocks noGrp="1"/>
          </p:cNvSpPr>
          <p:nvPr>
            <p:ph idx="10"/>
          </p:nvPr>
        </p:nvSpPr>
        <p:spPr>
          <a:xfrm>
            <a:off x="6434851" y="1825625"/>
            <a:ext cx="4247067" cy="4351338"/>
          </a:xfrm>
        </p:spPr>
        <p:txBody>
          <a:bodyPr>
            <a:normAutofit fontScale="85000" lnSpcReduction="20000"/>
          </a:bodyPr>
          <a:lstStyle/>
          <a:p>
            <a:r>
              <a:rPr lang="en-IN" b="1" i="0" dirty="0">
                <a:solidFill>
                  <a:srgbClr val="FFFFFF"/>
                </a:solidFill>
                <a:effectLst/>
                <a:latin typeface="ui-sans-serif"/>
              </a:rPr>
              <a:t>2.   </a:t>
            </a:r>
            <a:r>
              <a:rPr lang="en-IN" sz="2200" b="1" i="0" dirty="0">
                <a:solidFill>
                  <a:srgbClr val="FFFFFF"/>
                </a:solidFill>
                <a:effectLst/>
                <a:latin typeface="ui-sans-serif"/>
              </a:rPr>
              <a:t>DEEP LEARNING TECHNIQUES</a:t>
            </a:r>
          </a:p>
          <a:p>
            <a:pPr marL="342900" indent="-342900" algn="l">
              <a:spcAft>
                <a:spcPts val="1200"/>
              </a:spcAft>
              <a:buFont typeface="Arial" panose="020B0604020202020204" pitchFamily="34" charset="0"/>
              <a:buChar char="•"/>
            </a:pPr>
            <a:r>
              <a:rPr lang="en-IN" sz="2200" b="1" i="0" dirty="0">
                <a:solidFill>
                  <a:srgbClr val="FFFFFF"/>
                </a:solidFill>
                <a:effectLst/>
                <a:latin typeface="ui-sans-serif"/>
              </a:rPr>
              <a:t>LSTM (Long Short-Term Memory)-</a:t>
            </a:r>
            <a:r>
              <a:rPr lang="en-US" sz="2200" b="0" i="0" dirty="0">
                <a:solidFill>
                  <a:srgbClr val="FFFFFF"/>
                </a:solidFill>
                <a:effectLst/>
                <a:latin typeface="ui-sans-serif"/>
              </a:rPr>
              <a:t>Good at understanding sequences of words (like sentences)</a:t>
            </a:r>
          </a:p>
          <a:p>
            <a:pPr algn="l">
              <a:spcAft>
                <a:spcPts val="1200"/>
              </a:spcAft>
            </a:pPr>
            <a:r>
              <a:rPr lang="en-US" sz="2200" b="0" i="0" dirty="0">
                <a:solidFill>
                  <a:srgbClr val="FFFFFF"/>
                </a:solidFill>
                <a:effectLst/>
                <a:latin typeface="ui-sans-serif"/>
              </a:rPr>
              <a:t>Remembers long-term dependencies in text (e.g., “not good” vs. “good”)</a:t>
            </a:r>
          </a:p>
          <a:p>
            <a:pPr marL="342900" indent="-342900" algn="l">
              <a:spcAft>
                <a:spcPts val="1200"/>
              </a:spcAft>
              <a:buFont typeface="Arial" panose="020B0604020202020204" pitchFamily="34" charset="0"/>
              <a:buChar char="•"/>
            </a:pPr>
            <a:r>
              <a:rPr lang="en-IN" sz="2200" b="1" i="0" dirty="0">
                <a:solidFill>
                  <a:srgbClr val="FFFFFF"/>
                </a:solidFill>
                <a:effectLst/>
                <a:latin typeface="ui-sans-serif"/>
              </a:rPr>
              <a:t>CNN (Convolutional Neural Network)-</a:t>
            </a:r>
            <a:r>
              <a:rPr lang="en-US" sz="2200" b="0" i="0" dirty="0">
                <a:solidFill>
                  <a:srgbClr val="FFFFFF"/>
                </a:solidFill>
                <a:effectLst/>
                <a:latin typeface="ui-sans-serif"/>
              </a:rPr>
              <a:t>Fast and efficient for sentence-level classification</a:t>
            </a:r>
          </a:p>
          <a:p>
            <a:pPr marL="342900" indent="-342900" algn="l">
              <a:spcAft>
                <a:spcPts val="1200"/>
              </a:spcAft>
              <a:buFont typeface="Arial" panose="020B0604020202020204" pitchFamily="34" charset="0"/>
              <a:buChar char="•"/>
            </a:pPr>
            <a:r>
              <a:rPr lang="en-US" sz="2200" b="1" i="0" dirty="0">
                <a:solidFill>
                  <a:srgbClr val="FFFFFF"/>
                </a:solidFill>
                <a:effectLst/>
                <a:latin typeface="ui-sans-serif"/>
              </a:rPr>
              <a:t>BERT (Bidirectional Encoder Representations from Transformers) -</a:t>
            </a:r>
            <a:r>
              <a:rPr lang="en-IN" sz="2200" b="0" i="0" dirty="0">
                <a:solidFill>
                  <a:srgbClr val="FFFFFF"/>
                </a:solidFill>
                <a:effectLst/>
                <a:latin typeface="ui-sans-serif"/>
              </a:rPr>
              <a:t>Pre-trained model from Google</a:t>
            </a:r>
          </a:p>
          <a:p>
            <a:endParaRPr lang="en-US" b="1" i="0" dirty="0">
              <a:solidFill>
                <a:srgbClr val="FFFFFF"/>
              </a:solidFill>
              <a:effectLst/>
              <a:latin typeface="ui-sans-serif"/>
            </a:endParaRPr>
          </a:p>
          <a:p>
            <a:pPr>
              <a:buNone/>
            </a:pPr>
            <a:endParaRPr lang="en-US" dirty="0"/>
          </a:p>
        </p:txBody>
      </p:sp>
      <p:sp>
        <p:nvSpPr>
          <p:cNvPr id="2" name="Slide Number Placeholder 1">
            <a:extLst>
              <a:ext uri="{FF2B5EF4-FFF2-40B4-BE49-F238E27FC236}">
                <a16:creationId xmlns:a16="http://schemas.microsoft.com/office/drawing/2014/main" id="{55232BDC-58BE-5669-7C02-6227C42B53A9}"/>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7</a:t>
            </a:fld>
            <a:endParaRPr lang="en-US" dirty="0"/>
          </a:p>
        </p:txBody>
      </p:sp>
      <p:pic>
        <p:nvPicPr>
          <p:cNvPr id="3" name="Picture 2">
            <a:extLst>
              <a:ext uri="{FF2B5EF4-FFF2-40B4-BE49-F238E27FC236}">
                <a16:creationId xmlns:a16="http://schemas.microsoft.com/office/drawing/2014/main" id="{BD6B42F3-2034-0BDF-3277-8CFAE59F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3769614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8D247-2C7D-1DC0-87DE-679FF2F4B8D3}"/>
              </a:ext>
            </a:extLst>
          </p:cNvPr>
          <p:cNvSpPr>
            <a:spLocks noGrp="1"/>
          </p:cNvSpPr>
          <p:nvPr>
            <p:ph type="title"/>
          </p:nvPr>
        </p:nvSpPr>
        <p:spPr>
          <a:xfrm>
            <a:off x="381000" y="381000"/>
            <a:ext cx="11430000" cy="513735"/>
          </a:xfrm>
        </p:spPr>
        <p:txBody>
          <a:bodyPr>
            <a:normAutofit fontScale="90000"/>
          </a:bodyPr>
          <a:lstStyle/>
          <a:p>
            <a:r>
              <a:rPr lang="en-US" dirty="0"/>
              <a:t>SCREENSHOTS..</a:t>
            </a:r>
          </a:p>
        </p:txBody>
      </p:sp>
      <p:sp>
        <p:nvSpPr>
          <p:cNvPr id="4" name="Content Placeholder 3">
            <a:extLst>
              <a:ext uri="{FF2B5EF4-FFF2-40B4-BE49-F238E27FC236}">
                <a16:creationId xmlns:a16="http://schemas.microsoft.com/office/drawing/2014/main" id="{C73B195E-449B-6D1C-97A2-99C5CAFA46FF}"/>
              </a:ext>
            </a:extLst>
          </p:cNvPr>
          <p:cNvSpPr>
            <a:spLocks noGrp="1"/>
          </p:cNvSpPr>
          <p:nvPr>
            <p:ph idx="1"/>
          </p:nvPr>
        </p:nvSpPr>
        <p:spPr>
          <a:xfrm>
            <a:off x="1112519" y="1356853"/>
            <a:ext cx="5091635" cy="5120148"/>
          </a:xfrm>
        </p:spPr>
        <p:txBody>
          <a:bodyPr/>
          <a:lstStyle/>
          <a:p>
            <a:r>
              <a:rPr lang="en-US" dirty="0"/>
              <a:t>Product launch</a:t>
            </a:r>
          </a:p>
          <a:p>
            <a:pPr lvl="1"/>
            <a:r>
              <a:rPr lang="en-US" dirty="0"/>
              <a:t>Successful introduction of our product to market</a:t>
            </a:r>
          </a:p>
          <a:p>
            <a:r>
              <a:rPr lang="en-US" dirty="0"/>
              <a:t>10,000 user milestone</a:t>
            </a:r>
          </a:p>
          <a:p>
            <a:pPr lvl="1"/>
            <a:r>
              <a:rPr lang="en-US" dirty="0"/>
              <a:t>Substantial user base, indicating growing demand</a:t>
            </a:r>
          </a:p>
          <a:p>
            <a:r>
              <a:rPr lang="en-US" dirty="0"/>
              <a:t>Strategic partnership</a:t>
            </a:r>
          </a:p>
          <a:p>
            <a:pPr lvl="1"/>
            <a:r>
              <a:rPr lang="en-US" dirty="0"/>
              <a:t>Expanding market presence and capabilities</a:t>
            </a:r>
          </a:p>
        </p:txBody>
      </p:sp>
      <p:graphicFrame>
        <p:nvGraphicFramePr>
          <p:cNvPr id="5" name="Table Placeholder 2">
            <a:extLst>
              <a:ext uri="{FF2B5EF4-FFF2-40B4-BE49-F238E27FC236}">
                <a16:creationId xmlns:a16="http://schemas.microsoft.com/office/drawing/2014/main" id="{05573025-ED28-B157-BE2C-7D1E29B79F2C}"/>
              </a:ext>
            </a:extLst>
          </p:cNvPr>
          <p:cNvGraphicFramePr>
            <a:graphicFrameLocks noGrp="1"/>
          </p:cNvGraphicFramePr>
          <p:nvPr>
            <p:ph idx="10"/>
            <p:extLst>
              <p:ext uri="{D42A27DB-BD31-4B8C-83A1-F6EECF244321}">
                <p14:modId xmlns:p14="http://schemas.microsoft.com/office/powerpoint/2010/main" val="2434330832"/>
              </p:ext>
            </p:extLst>
          </p:nvPr>
        </p:nvGraphicFramePr>
        <p:xfrm>
          <a:off x="6410633" y="1356853"/>
          <a:ext cx="4933644" cy="4497055"/>
        </p:xfrm>
        <a:graphic>
          <a:graphicData uri="http://schemas.openxmlformats.org/drawingml/2006/table">
            <a:tbl>
              <a:tblPr firstRow="1" bandRow="1">
                <a:tableStyleId>{16D9F66E-5EB9-4882-86FB-DCBF35E3C3E4}</a:tableStyleId>
              </a:tblPr>
              <a:tblGrid>
                <a:gridCol w="3197559">
                  <a:extLst>
                    <a:ext uri="{9D8B030D-6E8A-4147-A177-3AD203B41FA5}">
                      <a16:colId xmlns:a16="http://schemas.microsoft.com/office/drawing/2014/main" val="4076170109"/>
                    </a:ext>
                  </a:extLst>
                </a:gridCol>
                <a:gridCol w="1736085">
                  <a:extLst>
                    <a:ext uri="{9D8B030D-6E8A-4147-A177-3AD203B41FA5}">
                      <a16:colId xmlns:a16="http://schemas.microsoft.com/office/drawing/2014/main" val="1858434544"/>
                    </a:ext>
                  </a:extLst>
                </a:gridCol>
              </a:tblGrid>
              <a:tr h="899411">
                <a:tc>
                  <a:txBody>
                    <a:bodyPr/>
                    <a:lstStyle/>
                    <a:p>
                      <a:pPr algn="ctr"/>
                      <a:r>
                        <a:rPr lang="en-US" dirty="0"/>
                        <a:t>Milestone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Quarter</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27639249"/>
                  </a:ext>
                </a:extLst>
              </a:tr>
              <a:tr h="899411">
                <a:tc>
                  <a:txBody>
                    <a:bodyPr/>
                    <a:lstStyle/>
                    <a:p>
                      <a:pPr algn="ctr"/>
                      <a:r>
                        <a:rPr lang="en-US" dirty="0"/>
                        <a:t>Product launch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Q1</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418955261"/>
                  </a:ext>
                </a:extLst>
              </a:tr>
              <a:tr h="899411">
                <a:tc>
                  <a:txBody>
                    <a:bodyPr/>
                    <a:lstStyle/>
                    <a:p>
                      <a:pPr algn="ctr"/>
                      <a:r>
                        <a:rPr lang="en-US" dirty="0"/>
                        <a:t>10,000 user milestone</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Q2</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18902757"/>
                  </a:ext>
                </a:extLst>
              </a:tr>
              <a:tr h="899411">
                <a:tc>
                  <a:txBody>
                    <a:bodyPr/>
                    <a:lstStyle/>
                    <a:p>
                      <a:pPr algn="ctr"/>
                      <a:r>
                        <a:rPr lang="en-US" dirty="0"/>
                        <a:t>Strategic partnership</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Q3</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54133869"/>
                  </a:ext>
                </a:extLst>
              </a:tr>
              <a:tr h="899411">
                <a:tc>
                  <a:txBody>
                    <a:bodyPr/>
                    <a:lstStyle/>
                    <a:p>
                      <a:pPr lvl="0" algn="ctr">
                        <a:buNone/>
                      </a:pPr>
                      <a:r>
                        <a:rPr lang="en-US" dirty="0"/>
                        <a:t>Campaign launch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t>Q4</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80349918"/>
                  </a:ext>
                </a:extLst>
              </a:tr>
            </a:tbl>
          </a:graphicData>
        </a:graphic>
      </p:graphicFrame>
      <p:sp>
        <p:nvSpPr>
          <p:cNvPr id="2" name="Slide Number Placeholder 1">
            <a:extLst>
              <a:ext uri="{FF2B5EF4-FFF2-40B4-BE49-F238E27FC236}">
                <a16:creationId xmlns:a16="http://schemas.microsoft.com/office/drawing/2014/main" id="{2651400D-A5B1-7DF5-73CA-6C020EFD7A83}"/>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C4E6F979-B9BE-2CB6-4792-3746B777C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19" y="1356852"/>
            <a:ext cx="4941697" cy="4788404"/>
          </a:xfrm>
          <a:prstGeom prst="rect">
            <a:avLst/>
          </a:prstGeom>
        </p:spPr>
      </p:pic>
      <p:pic>
        <p:nvPicPr>
          <p:cNvPr id="9" name="Picture 8">
            <a:extLst>
              <a:ext uri="{FF2B5EF4-FFF2-40B4-BE49-F238E27FC236}">
                <a16:creationId xmlns:a16="http://schemas.microsoft.com/office/drawing/2014/main" id="{341822BA-99FE-3AB7-7A0E-94146E708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633" y="1356851"/>
            <a:ext cx="5091635" cy="4788403"/>
          </a:xfrm>
          <a:prstGeom prst="rect">
            <a:avLst/>
          </a:prstGeom>
        </p:spPr>
      </p:pic>
      <p:pic>
        <p:nvPicPr>
          <p:cNvPr id="10" name="Picture 9">
            <a:extLst>
              <a:ext uri="{FF2B5EF4-FFF2-40B4-BE49-F238E27FC236}">
                <a16:creationId xmlns:a16="http://schemas.microsoft.com/office/drawing/2014/main" id="{35B7F419-2589-F413-77E9-492D5DEC8B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252741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06B6-C4AC-4FF9-8807-C8116B460282}"/>
              </a:ext>
            </a:extLst>
          </p:cNvPr>
          <p:cNvSpPr>
            <a:spLocks noGrp="1"/>
          </p:cNvSpPr>
          <p:nvPr>
            <p:ph type="title"/>
          </p:nvPr>
        </p:nvSpPr>
        <p:spPr>
          <a:xfrm>
            <a:off x="381000" y="381000"/>
            <a:ext cx="11430000" cy="631723"/>
          </a:xfrm>
        </p:spPr>
        <p:txBody>
          <a:bodyPr>
            <a:normAutofit fontScale="90000"/>
          </a:bodyPr>
          <a:lstStyle/>
          <a:p>
            <a:r>
              <a:rPr lang="en-IN" dirty="0"/>
              <a:t>CHART ANALYSIS..</a:t>
            </a:r>
          </a:p>
        </p:txBody>
      </p:sp>
      <p:pic>
        <p:nvPicPr>
          <p:cNvPr id="7" name="Content Placeholder 6">
            <a:extLst>
              <a:ext uri="{FF2B5EF4-FFF2-40B4-BE49-F238E27FC236}">
                <a16:creationId xmlns:a16="http://schemas.microsoft.com/office/drawing/2014/main" id="{8715D3E1-705D-487B-A57E-A3331D7E0E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614" y="1825625"/>
            <a:ext cx="4211198" cy="4351338"/>
          </a:xfrm>
        </p:spPr>
      </p:pic>
      <p:pic>
        <p:nvPicPr>
          <p:cNvPr id="9" name="Content Placeholder 8">
            <a:extLst>
              <a:ext uri="{FF2B5EF4-FFF2-40B4-BE49-F238E27FC236}">
                <a16:creationId xmlns:a16="http://schemas.microsoft.com/office/drawing/2014/main" id="{71506261-27CD-85DC-5BF8-6F12DF7CF945}"/>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204155" y="1825625"/>
            <a:ext cx="4478133" cy="4351338"/>
          </a:xfrm>
        </p:spPr>
      </p:pic>
      <p:sp>
        <p:nvSpPr>
          <p:cNvPr id="5" name="Slide Number Placeholder 4">
            <a:extLst>
              <a:ext uri="{FF2B5EF4-FFF2-40B4-BE49-F238E27FC236}">
                <a16:creationId xmlns:a16="http://schemas.microsoft.com/office/drawing/2014/main" id="{1AB4D9A2-D407-691F-F3B8-B6A235499E3A}"/>
              </a:ext>
            </a:extLst>
          </p:cNvPr>
          <p:cNvSpPr>
            <a:spLocks noGrp="1"/>
          </p:cNvSpPr>
          <p:nvPr>
            <p:ph type="sldNum" sz="quarter" idx="13"/>
          </p:nvPr>
        </p:nvSpPr>
        <p:spPr/>
        <p:txBody>
          <a:bodyPr/>
          <a:lstStyle/>
          <a:p>
            <a:fld id="{294A09A9-5501-47C1-A89A-A340965A2BE2}" type="slidenum">
              <a:rPr lang="en-US" smtClean="0"/>
              <a:pPr/>
              <a:t>9</a:t>
            </a:fld>
            <a:endParaRPr lang="en-US" dirty="0"/>
          </a:p>
        </p:txBody>
      </p:sp>
      <p:pic>
        <p:nvPicPr>
          <p:cNvPr id="10" name="Picture 9">
            <a:extLst>
              <a:ext uri="{FF2B5EF4-FFF2-40B4-BE49-F238E27FC236}">
                <a16:creationId xmlns:a16="http://schemas.microsoft.com/office/drawing/2014/main" id="{1882CB85-41CB-FC71-CD9A-31C79F400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157" y="0"/>
            <a:ext cx="1382843" cy="1180209"/>
          </a:xfrm>
          <a:prstGeom prst="rect">
            <a:avLst/>
          </a:prstGeom>
        </p:spPr>
      </p:pic>
    </p:spTree>
    <p:extLst>
      <p:ext uri="{BB962C8B-B14F-4D97-AF65-F5344CB8AC3E}">
        <p14:creationId xmlns:p14="http://schemas.microsoft.com/office/powerpoint/2010/main" val="2956246617"/>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121</TotalTime>
  <Words>863</Words>
  <Application>Microsoft Office PowerPoint</Application>
  <PresentationFormat>Widescreen</PresentationFormat>
  <Paragraphs>93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Calibri</vt:lpstr>
      <vt:lpstr>Century</vt:lpstr>
      <vt:lpstr>ui-sans-serif</vt:lpstr>
      <vt:lpstr>Wingdings</vt:lpstr>
      <vt:lpstr>Madison</vt:lpstr>
      <vt:lpstr>SENTIMENT ANALYSIS OF MOVIE REVIEWS  Submitted by: Prince Kumar (202410116100149)  Neha Agnihotri(202410116100131)  Samiksha Teotia (202410116100178)  Rahul (202410116100157)     </vt:lpstr>
      <vt:lpstr>Agenda</vt:lpstr>
      <vt:lpstr>INTRODUCTION</vt:lpstr>
      <vt:lpstr>ANALYSIS OF MOVIE REVIEWS</vt:lpstr>
      <vt:lpstr>Applications of Sentiment Analysis in Movie Reviews </vt:lpstr>
      <vt:lpstr>HOW IT WORKS..</vt:lpstr>
      <vt:lpstr>TECHNIQUES</vt:lpstr>
      <vt:lpstr>SCREENSHOTS..</vt:lpstr>
      <vt:lpstr>CHART ANALYSIS..</vt:lpstr>
      <vt:lpstr>PIE CHARTS..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Neha Agnihotri</dc:creator>
  <cp:lastModifiedBy>Neha Agnihotri</cp:lastModifiedBy>
  <cp:revision>1</cp:revision>
  <dcterms:created xsi:type="dcterms:W3CDTF">2025-04-19T07:56:23Z</dcterms:created>
  <dcterms:modified xsi:type="dcterms:W3CDTF">2025-04-21T17:28:50Z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